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Lst>
  <p:notesMasterIdLst>
    <p:notesMasterId r:id="rId27"/>
  </p:notesMasterIdLst>
  <p:handoutMasterIdLst>
    <p:handoutMasterId r:id="rId28"/>
  </p:handoutMasterIdLst>
  <p:sldIdLst>
    <p:sldId id="268" r:id="rId2"/>
    <p:sldId id="256" r:id="rId3"/>
    <p:sldId id="271" r:id="rId4"/>
    <p:sldId id="257" r:id="rId5"/>
    <p:sldId id="258" r:id="rId6"/>
    <p:sldId id="259" r:id="rId7"/>
    <p:sldId id="260" r:id="rId8"/>
    <p:sldId id="270" r:id="rId9"/>
    <p:sldId id="262" r:id="rId10"/>
    <p:sldId id="261" r:id="rId11"/>
    <p:sldId id="264" r:id="rId12"/>
    <p:sldId id="272" r:id="rId13"/>
    <p:sldId id="273" r:id="rId14"/>
    <p:sldId id="274" r:id="rId15"/>
    <p:sldId id="275" r:id="rId16"/>
    <p:sldId id="265" r:id="rId17"/>
    <p:sldId id="280" r:id="rId18"/>
    <p:sldId id="281" r:id="rId19"/>
    <p:sldId id="269" r:id="rId20"/>
    <p:sldId id="276" r:id="rId21"/>
    <p:sldId id="277" r:id="rId22"/>
    <p:sldId id="278" r:id="rId23"/>
    <p:sldId id="263" r:id="rId24"/>
    <p:sldId id="266" r:id="rId25"/>
    <p:sldId id="267" r:id="rId2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268" autoAdjust="0"/>
  </p:normalViewPr>
  <p:slideViewPr>
    <p:cSldViewPr snapToGrid="0">
      <p:cViewPr varScale="1">
        <p:scale>
          <a:sx n="77" d="100"/>
          <a:sy n="77" d="100"/>
        </p:scale>
        <p:origin x="684" y="9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2993"/>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2993"/>
          </a:xfrm>
          <a:prstGeom prst="rect">
            <a:avLst/>
          </a:prstGeom>
        </p:spPr>
        <p:txBody>
          <a:bodyPr vert="horz" lIns="91429" tIns="45715" rIns="91429" bIns="45715" rtlCol="0"/>
          <a:lstStyle>
            <a:lvl1pPr algn="r">
              <a:defRPr sz="1200"/>
            </a:lvl1pPr>
          </a:lstStyle>
          <a:p>
            <a:fld id="{7B099534-CDA3-457A-9BEA-9A84F3A41EF4}" type="datetimeFigureOut">
              <a:rPr lang="en-US" smtClean="0"/>
              <a:t>10/26/2020</a:t>
            </a:fld>
            <a:endParaRPr lang="en-US"/>
          </a:p>
        </p:txBody>
      </p:sp>
      <p:sp>
        <p:nvSpPr>
          <p:cNvPr id="4" name="Footer Placeholder 3"/>
          <p:cNvSpPr>
            <a:spLocks noGrp="1"/>
          </p:cNvSpPr>
          <p:nvPr>
            <p:ph type="ftr" sz="quarter" idx="2"/>
          </p:nvPr>
        </p:nvSpPr>
        <p:spPr>
          <a:xfrm>
            <a:off x="0" y="8773083"/>
            <a:ext cx="3037840" cy="462993"/>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773083"/>
            <a:ext cx="3037840" cy="462993"/>
          </a:xfrm>
          <a:prstGeom prst="rect">
            <a:avLst/>
          </a:prstGeom>
        </p:spPr>
        <p:txBody>
          <a:bodyPr vert="horz" lIns="91429" tIns="45715" rIns="91429" bIns="45715" rtlCol="0" anchor="b"/>
          <a:lstStyle>
            <a:lvl1pPr algn="r">
              <a:defRPr sz="1200"/>
            </a:lvl1pPr>
          </a:lstStyle>
          <a:p>
            <a:fld id="{B230B304-E102-4FA4-9C81-9C8B9AC3A1F3}" type="slidenum">
              <a:rPr lang="en-US" smtClean="0"/>
              <a:t>‹#›</a:t>
            </a:fld>
            <a:endParaRPr lang="en-US"/>
          </a:p>
        </p:txBody>
      </p:sp>
    </p:spTree>
    <p:extLst>
      <p:ext uri="{BB962C8B-B14F-4D97-AF65-F5344CB8AC3E}">
        <p14:creationId xmlns:p14="http://schemas.microsoft.com/office/powerpoint/2010/main" val="651558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3407"/>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idx="1"/>
          </p:nvPr>
        </p:nvSpPr>
        <p:spPr>
          <a:xfrm>
            <a:off x="3970939" y="2"/>
            <a:ext cx="3037840" cy="463407"/>
          </a:xfrm>
          <a:prstGeom prst="rect">
            <a:avLst/>
          </a:prstGeom>
        </p:spPr>
        <p:txBody>
          <a:bodyPr vert="horz" lIns="91429" tIns="45715" rIns="91429" bIns="45715" rtlCol="0"/>
          <a:lstStyle>
            <a:lvl1pPr algn="r">
              <a:defRPr sz="1200"/>
            </a:lvl1pPr>
          </a:lstStyle>
          <a:p>
            <a:fld id="{C6D4B62B-8451-4CD3-A1F8-6DDE0F516FB7}" type="datetimeFigureOut">
              <a:rPr lang="en-US" smtClean="0"/>
              <a:t>10/26/2020</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29" tIns="45715" rIns="91429" bIns="45715" rtlCol="0" anchor="ctr"/>
          <a:lstStyle/>
          <a:p>
            <a:endParaRPr lang="en-US"/>
          </a:p>
        </p:txBody>
      </p:sp>
      <p:sp>
        <p:nvSpPr>
          <p:cNvPr id="5" name="Notes Placeholder 4"/>
          <p:cNvSpPr>
            <a:spLocks noGrp="1"/>
          </p:cNvSpPr>
          <p:nvPr>
            <p:ph type="body" sz="quarter" idx="3"/>
          </p:nvPr>
        </p:nvSpPr>
        <p:spPr>
          <a:xfrm>
            <a:off x="701040" y="4444861"/>
            <a:ext cx="5608320" cy="3636704"/>
          </a:xfrm>
          <a:prstGeom prst="rect">
            <a:avLst/>
          </a:prstGeom>
        </p:spPr>
        <p:txBody>
          <a:bodyPr vert="horz" lIns="91429" tIns="45715" rIns="91429"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1429" tIns="45715" rIns="91429"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772669"/>
            <a:ext cx="3037840" cy="463406"/>
          </a:xfrm>
          <a:prstGeom prst="rect">
            <a:avLst/>
          </a:prstGeom>
        </p:spPr>
        <p:txBody>
          <a:bodyPr vert="horz" lIns="91429" tIns="45715" rIns="91429" bIns="45715" rtlCol="0" anchor="b"/>
          <a:lstStyle>
            <a:lvl1pPr algn="r">
              <a:defRPr sz="1200"/>
            </a:lvl1pPr>
          </a:lstStyle>
          <a:p>
            <a:fld id="{E36A11EE-3901-4A31-AAB9-26C4856A5B57}" type="slidenum">
              <a:rPr lang="en-US" smtClean="0"/>
              <a:t>‹#›</a:t>
            </a:fld>
            <a:endParaRPr lang="en-US"/>
          </a:p>
        </p:txBody>
      </p:sp>
    </p:spTree>
    <p:extLst>
      <p:ext uri="{BB962C8B-B14F-4D97-AF65-F5344CB8AC3E}">
        <p14:creationId xmlns:p14="http://schemas.microsoft.com/office/powerpoint/2010/main" val="1302014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6A11EE-3901-4A31-AAB9-26C4856A5B57}" type="slidenum">
              <a:rPr lang="en-US" smtClean="0"/>
              <a:t>1</a:t>
            </a:fld>
            <a:endParaRPr lang="en-US"/>
          </a:p>
        </p:txBody>
      </p:sp>
    </p:spTree>
    <p:extLst>
      <p:ext uri="{BB962C8B-B14F-4D97-AF65-F5344CB8AC3E}">
        <p14:creationId xmlns:p14="http://schemas.microsoft.com/office/powerpoint/2010/main" val="4238310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6A11EE-3901-4A31-AAB9-26C4856A5B57}" type="slidenum">
              <a:rPr lang="en-US" smtClean="0"/>
              <a:t>3</a:t>
            </a:fld>
            <a:endParaRPr lang="en-US"/>
          </a:p>
        </p:txBody>
      </p:sp>
    </p:spTree>
    <p:extLst>
      <p:ext uri="{BB962C8B-B14F-4D97-AF65-F5344CB8AC3E}">
        <p14:creationId xmlns:p14="http://schemas.microsoft.com/office/powerpoint/2010/main" val="994236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E1A589C-8E3F-4E01-8B4D-48478D71DB99}"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151261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1A589C-8E3F-4E01-8B4D-48478D71DB99}"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368220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1A589C-8E3F-4E01-8B4D-48478D71DB99}"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F349-29E7-443E-A0D4-BD4A2974596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2900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1A589C-8E3F-4E01-8B4D-48478D71DB99}"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3184859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1A589C-8E3F-4E01-8B4D-48478D71DB99}"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F349-29E7-443E-A0D4-BD4A2974596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52545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E1A589C-8E3F-4E01-8B4D-48478D71DB99}"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772882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A589C-8E3F-4E01-8B4D-48478D71DB99}"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750058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A589C-8E3F-4E01-8B4D-48478D71DB99}"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58606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A589C-8E3F-4E01-8B4D-48478D71DB99}"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15348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1A589C-8E3F-4E01-8B4D-48478D71DB99}"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177597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1A589C-8E3F-4E01-8B4D-48478D71DB99}"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310513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1A589C-8E3F-4E01-8B4D-48478D71DB99}"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911149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1A589C-8E3F-4E01-8B4D-48478D71DB99}"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2216683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A589C-8E3F-4E01-8B4D-48478D71DB99}"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388796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1A589C-8E3F-4E01-8B4D-48478D71DB99}"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419000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1A589C-8E3F-4E01-8B4D-48478D71DB99}"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F349-29E7-443E-A0D4-BD4A2974596C}" type="slidenum">
              <a:rPr lang="en-US" smtClean="0"/>
              <a:t>‹#›</a:t>
            </a:fld>
            <a:endParaRPr lang="en-US"/>
          </a:p>
        </p:txBody>
      </p:sp>
    </p:spTree>
    <p:extLst>
      <p:ext uri="{BB962C8B-B14F-4D97-AF65-F5344CB8AC3E}">
        <p14:creationId xmlns:p14="http://schemas.microsoft.com/office/powerpoint/2010/main" val="2648720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E1A589C-8E3F-4E01-8B4D-48478D71DB99}" type="datetimeFigureOut">
              <a:rPr lang="en-US" smtClean="0"/>
              <a:t>10/26/2020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24F349-29E7-443E-A0D4-BD4A2974596C}" type="slidenum">
              <a:rPr lang="en-US" smtClean="0"/>
              <a:t>‹#›</a:t>
            </a:fld>
            <a:endParaRPr lang="en-US"/>
          </a:p>
        </p:txBody>
      </p:sp>
    </p:spTree>
    <p:extLst>
      <p:ext uri="{BB962C8B-B14F-4D97-AF65-F5344CB8AC3E}">
        <p14:creationId xmlns:p14="http://schemas.microsoft.com/office/powerpoint/2010/main" val="3787094247"/>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ucmedreview.com/cases/gi/gi.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people.vcu.edu/~mhcrosthwai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untminnie.com/index.aspx?sec=ser&amp;sub=def&amp;pag=dis&amp;itemid=51452"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people.vcu.edu/~mhcrosthwait"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people.vcu.edu/~mhcrosthwait" TargetMode="External"/><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 Id="rId4" Type="http://schemas.openxmlformats.org/officeDocument/2006/relationships/hyperlink" Target="http://www.people.vcu.edu/~mhcrosthwai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people.vcu.edu/~mhcrosthwait" TargetMode="External"/><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www.slideshare.net/jiraporn_spp/nuclear-medicine-imagingpart12015for-pdf1/63" TargetMode="External"/><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hyperlink" Target="http://jnm.snmjournals.org/content/43/12/1603.full.pdf+html" TargetMode="External"/><Relationship Id="rId3" Type="http://schemas.openxmlformats.org/officeDocument/2006/relationships/hyperlink" Target="http://jnm.snmjournals.org/content/51/2/277.full.pdf" TargetMode="External"/><Relationship Id="rId7" Type="http://schemas.openxmlformats.org/officeDocument/2006/relationships/hyperlink" Target="https://pubmed.ncbi.nlm.nih.gov/10551461/" TargetMode="External"/><Relationship Id="rId2" Type="http://schemas.openxmlformats.org/officeDocument/2006/relationships/hyperlink" Target="http://www.nucmedresource.com/hepatobiliary-hida-scan.html" TargetMode="External"/><Relationship Id="rId1" Type="http://schemas.openxmlformats.org/officeDocument/2006/relationships/slideLayout" Target="../slideLayouts/slideLayout2.xml"/><Relationship Id="rId6" Type="http://schemas.openxmlformats.org/officeDocument/2006/relationships/hyperlink" Target="http://jnm.snmjournals.org/content/44/8/1263.full" TargetMode="External"/><Relationship Id="rId5" Type="http://schemas.openxmlformats.org/officeDocument/2006/relationships/hyperlink" Target="http://snmmi.files.cms-plus.com/docs/Hepatobiliary_Scintigraphy_V4.0b.pdf" TargetMode="External"/><Relationship Id="rId4" Type="http://schemas.openxmlformats.org/officeDocument/2006/relationships/hyperlink" Target="https://link.springer.com/article/10.1007%2Fs00247-013-2704-3"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eople.vcu.edu/~mhcrosthwait"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people.vcu.edu/~mhcrosthwai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11822D-89C4-4D17-9517-0E17D5DFFEBA}"/>
              </a:ext>
            </a:extLst>
          </p:cNvPr>
          <p:cNvSpPr txBox="1">
            <a:spLocks/>
          </p:cNvSpPr>
          <p:nvPr/>
        </p:nvSpPr>
        <p:spPr>
          <a:xfrm>
            <a:off x="2090738" y="728663"/>
            <a:ext cx="8915400" cy="542925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a:t>This clinical refresher is an opportunity to learn more about a procedure or clinical activity for which one has had a previous learning experience. This activity is not intended to be an initial learning experience. In order to effectively and safely perform the procedures depicted in this refresher, one must have additional didactic clinical learning experiences. Participating in this type of clinical refresher in isolation of other learning experiences does not qualify an individual to conduct the procedure or clinical activity covered by this clinical refresher. The activity is intended to support the maintenance of professional qualifications of nuclear medicine technologists.</a:t>
            </a:r>
            <a:endParaRPr lang="en-US" sz="2800"/>
          </a:p>
        </p:txBody>
      </p:sp>
    </p:spTree>
    <p:extLst>
      <p:ext uri="{BB962C8B-B14F-4D97-AF65-F5344CB8AC3E}">
        <p14:creationId xmlns:p14="http://schemas.microsoft.com/office/powerpoint/2010/main" val="314611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E7F7-FE40-4BEB-8A98-8B4DB0BE022A}"/>
              </a:ext>
            </a:extLst>
          </p:cNvPr>
          <p:cNvSpPr>
            <a:spLocks noGrp="1"/>
          </p:cNvSpPr>
          <p:nvPr>
            <p:ph type="title"/>
          </p:nvPr>
        </p:nvSpPr>
        <p:spPr>
          <a:xfrm>
            <a:off x="1827612" y="504840"/>
            <a:ext cx="8911687" cy="1280890"/>
          </a:xfrm>
        </p:spPr>
        <p:txBody>
          <a:bodyPr>
            <a:normAutofit/>
          </a:bodyPr>
          <a:lstStyle/>
          <a:p>
            <a:r>
              <a:rPr lang="en-US" sz="3200" dirty="0"/>
              <a:t>Imaging Preparations</a:t>
            </a:r>
            <a:r>
              <a:rPr lang="en-US" sz="3200" baseline="30000" dirty="0"/>
              <a:t>7</a:t>
            </a:r>
          </a:p>
        </p:txBody>
      </p:sp>
      <p:sp>
        <p:nvSpPr>
          <p:cNvPr id="3" name="Content Placeholder 2">
            <a:extLst>
              <a:ext uri="{FF2B5EF4-FFF2-40B4-BE49-F238E27FC236}">
                <a16:creationId xmlns:a16="http://schemas.microsoft.com/office/drawing/2014/main" id="{444EEAC1-9F29-4CC0-A7DB-D6FE817BB839}"/>
              </a:ext>
            </a:extLst>
          </p:cNvPr>
          <p:cNvSpPr>
            <a:spLocks noGrp="1"/>
          </p:cNvSpPr>
          <p:nvPr>
            <p:ph idx="1"/>
          </p:nvPr>
        </p:nvSpPr>
        <p:spPr>
          <a:xfrm>
            <a:off x="2306184" y="1567543"/>
            <a:ext cx="8915400" cy="3777622"/>
          </a:xfrm>
        </p:spPr>
        <p:txBody>
          <a:bodyPr/>
          <a:lstStyle/>
          <a:p>
            <a:r>
              <a:rPr lang="en-US" sz="2400" dirty="0"/>
              <a:t>If patient is </a:t>
            </a:r>
            <a:r>
              <a:rPr lang="en-US" sz="2400"/>
              <a:t>NPO &gt; 24 hrs </a:t>
            </a:r>
            <a:r>
              <a:rPr lang="en-US" sz="2400" dirty="0"/>
              <a:t>or </a:t>
            </a:r>
            <a:r>
              <a:rPr lang="en-US" sz="2400"/>
              <a:t>on TPN, administer sincalide 1/2  hr </a:t>
            </a:r>
            <a:r>
              <a:rPr lang="en-US" sz="2400" dirty="0"/>
              <a:t>prior </a:t>
            </a:r>
            <a:r>
              <a:rPr lang="en-US" sz="2400"/>
              <a:t>to HIDA </a:t>
            </a:r>
            <a:r>
              <a:rPr lang="en-US" sz="2400" dirty="0"/>
              <a:t>injection</a:t>
            </a:r>
          </a:p>
          <a:p>
            <a:r>
              <a:rPr lang="en-US" sz="2400"/>
              <a:t>If on an opiate, d/c opiate prior to HIDA injection</a:t>
            </a:r>
            <a:endParaRPr lang="en-US" sz="2400" dirty="0"/>
          </a:p>
          <a:p>
            <a:pPr lvl="1"/>
            <a:r>
              <a:rPr lang="en-US" sz="2000" dirty="0"/>
              <a:t>Morphine sulfate </a:t>
            </a:r>
            <a:r>
              <a:rPr lang="en-US" sz="2000"/>
              <a:t>PO - </a:t>
            </a:r>
            <a:r>
              <a:rPr lang="en-US" sz="2000" dirty="0"/>
              <a:t>2 to </a:t>
            </a:r>
            <a:r>
              <a:rPr lang="en-US" sz="2000"/>
              <a:t>4 hrs</a:t>
            </a:r>
            <a:endParaRPr lang="en-US" sz="2000" dirty="0"/>
          </a:p>
          <a:p>
            <a:pPr lvl="1"/>
            <a:r>
              <a:rPr lang="en-US" sz="2000" dirty="0"/>
              <a:t>Morphine sulfate </a:t>
            </a:r>
            <a:r>
              <a:rPr lang="en-US" sz="2000"/>
              <a:t>IV - </a:t>
            </a:r>
            <a:r>
              <a:rPr lang="en-US" sz="2000" dirty="0"/>
              <a:t>2.1 to </a:t>
            </a:r>
            <a:r>
              <a:rPr lang="en-US" sz="2000"/>
              <a:t>2.6 hrs</a:t>
            </a:r>
            <a:endParaRPr lang="en-US" sz="2000" dirty="0"/>
          </a:p>
          <a:p>
            <a:pPr lvl="1"/>
            <a:r>
              <a:rPr lang="en-US" sz="2000"/>
              <a:t>Dilaudid - at </a:t>
            </a:r>
            <a:r>
              <a:rPr lang="en-US" sz="2000" dirty="0"/>
              <a:t>least </a:t>
            </a:r>
            <a:r>
              <a:rPr lang="en-US" sz="2000"/>
              <a:t>8 hrs</a:t>
            </a:r>
            <a:endParaRPr lang="en-US" sz="2000" dirty="0"/>
          </a:p>
          <a:p>
            <a:pPr lvl="1"/>
            <a:r>
              <a:rPr lang="en-US" sz="2000" dirty="0"/>
              <a:t>Fentanyl transdermal patch – at least </a:t>
            </a:r>
            <a:r>
              <a:rPr lang="en-US" sz="2000"/>
              <a:t>80 hrs</a:t>
            </a:r>
            <a:endParaRPr lang="en-US" sz="2000" dirty="0"/>
          </a:p>
        </p:txBody>
      </p:sp>
    </p:spTree>
    <p:extLst>
      <p:ext uri="{BB962C8B-B14F-4D97-AF65-F5344CB8AC3E}">
        <p14:creationId xmlns:p14="http://schemas.microsoft.com/office/powerpoint/2010/main" val="3632453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631A-FA2B-4776-8438-0BA65243E898}"/>
              </a:ext>
            </a:extLst>
          </p:cNvPr>
          <p:cNvSpPr>
            <a:spLocks noGrp="1"/>
          </p:cNvSpPr>
          <p:nvPr>
            <p:ph type="title"/>
          </p:nvPr>
        </p:nvSpPr>
        <p:spPr>
          <a:xfrm>
            <a:off x="1877308" y="445520"/>
            <a:ext cx="8911687" cy="1280890"/>
          </a:xfrm>
        </p:spPr>
        <p:txBody>
          <a:bodyPr>
            <a:normAutofit/>
          </a:bodyPr>
          <a:lstStyle/>
          <a:p>
            <a:r>
              <a:rPr lang="en-US" sz="3200" dirty="0"/>
              <a:t>General Acquisition Parameters </a:t>
            </a:r>
          </a:p>
        </p:txBody>
      </p:sp>
      <p:sp>
        <p:nvSpPr>
          <p:cNvPr id="3" name="Content Placeholder 2">
            <a:extLst>
              <a:ext uri="{FF2B5EF4-FFF2-40B4-BE49-F238E27FC236}">
                <a16:creationId xmlns:a16="http://schemas.microsoft.com/office/drawing/2014/main" id="{40B5F4BB-7C11-4ABC-8CFE-FFA63EDC450E}"/>
              </a:ext>
            </a:extLst>
          </p:cNvPr>
          <p:cNvSpPr>
            <a:spLocks noGrp="1"/>
          </p:cNvSpPr>
          <p:nvPr>
            <p:ph idx="1"/>
          </p:nvPr>
        </p:nvSpPr>
        <p:spPr>
          <a:xfrm>
            <a:off x="1994126" y="1344382"/>
            <a:ext cx="8915400" cy="5068097"/>
          </a:xfrm>
        </p:spPr>
        <p:txBody>
          <a:bodyPr/>
          <a:lstStyle/>
          <a:p>
            <a:r>
              <a:rPr lang="en-US" sz="2400"/>
              <a:t>Large FoV</a:t>
            </a:r>
          </a:p>
          <a:p>
            <a:r>
              <a:rPr lang="en-US" sz="2400"/>
              <a:t>Collimator: LEGAP or LEHR</a:t>
            </a:r>
          </a:p>
          <a:p>
            <a:r>
              <a:rPr lang="en-US" sz="2400"/>
              <a:t>Imaging matrix size</a:t>
            </a:r>
          </a:p>
          <a:p>
            <a:pPr lvl="1"/>
            <a:r>
              <a:rPr lang="en-US" sz="2000"/>
              <a:t>Dynamic: 128 x 128 </a:t>
            </a:r>
          </a:p>
          <a:p>
            <a:pPr lvl="1"/>
            <a:r>
              <a:rPr lang="en-US" sz="2000"/>
              <a:t>Static: 256 </a:t>
            </a:r>
            <a:r>
              <a:rPr lang="en-US" sz="2000" dirty="0"/>
              <a:t>x 256</a:t>
            </a:r>
          </a:p>
          <a:p>
            <a:r>
              <a:rPr lang="en-US" sz="2400" dirty="0"/>
              <a:t>Suggest zooming on </a:t>
            </a:r>
            <a:r>
              <a:rPr lang="en-US" sz="2400"/>
              <a:t>pediatric pts</a:t>
            </a:r>
            <a:endParaRPr lang="en-US" sz="2400" dirty="0"/>
          </a:p>
          <a:p>
            <a:r>
              <a:rPr lang="en-US" sz="2400" dirty="0"/>
              <a:t>Energy window set at </a:t>
            </a:r>
            <a:r>
              <a:rPr lang="en-US" sz="2400"/>
              <a:t>20%; peak </a:t>
            </a:r>
            <a:r>
              <a:rPr lang="en-US" sz="2400" dirty="0"/>
              <a:t>at 140 </a:t>
            </a:r>
            <a:r>
              <a:rPr lang="en-US" sz="2400" dirty="0" err="1"/>
              <a:t>keV</a:t>
            </a:r>
            <a:endParaRPr lang="en-US" sz="2400" dirty="0"/>
          </a:p>
          <a:p>
            <a:r>
              <a:rPr lang="en-US" sz="2400"/>
              <a:t>Dosing via IV injection</a:t>
            </a:r>
          </a:p>
          <a:p>
            <a:pPr lvl="1"/>
            <a:r>
              <a:rPr lang="en-US" sz="2000"/>
              <a:t>Adults: 6 </a:t>
            </a:r>
            <a:r>
              <a:rPr lang="en-US" sz="2000" dirty="0"/>
              <a:t>mCi (222 </a:t>
            </a:r>
            <a:r>
              <a:rPr lang="en-US" sz="2000"/>
              <a:t>MBq)</a:t>
            </a:r>
          </a:p>
          <a:p>
            <a:pPr lvl="1"/>
            <a:r>
              <a:rPr lang="en-US" sz="2000"/>
              <a:t>Pediatrics: 0.05 </a:t>
            </a:r>
            <a:r>
              <a:rPr lang="en-US" sz="2000" dirty="0"/>
              <a:t>mCi (1.85 MBq</a:t>
            </a:r>
            <a:r>
              <a:rPr lang="en-US" sz="2000"/>
              <a:t>)/kg</a:t>
            </a:r>
            <a:r>
              <a:rPr lang="en-US" sz="2000" baseline="30000"/>
              <a:t>8</a:t>
            </a:r>
            <a:endParaRPr lang="en-US" sz="2000" baseline="30000" dirty="0"/>
          </a:p>
        </p:txBody>
      </p:sp>
    </p:spTree>
    <p:extLst>
      <p:ext uri="{BB962C8B-B14F-4D97-AF65-F5344CB8AC3E}">
        <p14:creationId xmlns:p14="http://schemas.microsoft.com/office/powerpoint/2010/main" val="3520024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1097" y="351964"/>
            <a:ext cx="9214403" cy="812804"/>
          </a:xfrm>
        </p:spPr>
        <p:txBody>
          <a:bodyPr>
            <a:normAutofit/>
          </a:bodyPr>
          <a:lstStyle/>
          <a:p>
            <a:r>
              <a:rPr lang="en-US" sz="3200"/>
              <a:t>Image Acquisition</a:t>
            </a:r>
            <a:endParaRPr lang="en-US" sz="3200" dirty="0"/>
          </a:p>
        </p:txBody>
      </p:sp>
      <p:sp>
        <p:nvSpPr>
          <p:cNvPr id="3" name="Content Placeholder 2"/>
          <p:cNvSpPr>
            <a:spLocks noGrp="1"/>
          </p:cNvSpPr>
          <p:nvPr>
            <p:ph idx="1"/>
          </p:nvPr>
        </p:nvSpPr>
        <p:spPr>
          <a:xfrm>
            <a:off x="1751096" y="1211939"/>
            <a:ext cx="9728599" cy="4604657"/>
          </a:xfrm>
        </p:spPr>
        <p:txBody>
          <a:bodyPr>
            <a:normAutofit/>
          </a:bodyPr>
          <a:lstStyle/>
          <a:p>
            <a:r>
              <a:rPr lang="en-US" sz="2000"/>
              <a:t>Start imaging after radiotracer administration</a:t>
            </a:r>
          </a:p>
          <a:p>
            <a:r>
              <a:rPr lang="en-US" sz="2000"/>
              <a:t>Dynamic </a:t>
            </a:r>
            <a:r>
              <a:rPr lang="en-US" sz="2000" dirty="0"/>
              <a:t>Protocol</a:t>
            </a:r>
          </a:p>
          <a:p>
            <a:pPr marL="804863"/>
            <a:r>
              <a:rPr lang="en-US"/>
              <a:t>Take 1-min </a:t>
            </a:r>
            <a:r>
              <a:rPr lang="en-US" dirty="0"/>
              <a:t>images for </a:t>
            </a:r>
            <a:r>
              <a:rPr lang="en-US"/>
              <a:t>60 min</a:t>
            </a:r>
            <a:endParaRPr lang="en-US" dirty="0"/>
          </a:p>
          <a:p>
            <a:pPr marL="804863"/>
            <a:r>
              <a:rPr lang="en-US"/>
              <a:t>Study </a:t>
            </a:r>
            <a:r>
              <a:rPr lang="en-US" dirty="0"/>
              <a:t>is completed when </a:t>
            </a:r>
            <a:r>
              <a:rPr lang="en-US"/>
              <a:t>activity seen in GB and small intestine</a:t>
            </a:r>
          </a:p>
          <a:p>
            <a:r>
              <a:rPr lang="en-US" sz="2000"/>
              <a:t>Static </a:t>
            </a:r>
            <a:r>
              <a:rPr lang="en-US" sz="2000" dirty="0"/>
              <a:t>Protocol</a:t>
            </a:r>
          </a:p>
          <a:p>
            <a:pPr lvl="1"/>
            <a:r>
              <a:rPr lang="en-US" sz="1800"/>
              <a:t>Normal plan: every 5 min </a:t>
            </a:r>
            <a:r>
              <a:rPr lang="en-US" sz="1800" dirty="0"/>
              <a:t>for </a:t>
            </a:r>
            <a:r>
              <a:rPr lang="en-US" sz="1800"/>
              <a:t>up to 1 hr  </a:t>
            </a:r>
            <a:endParaRPr lang="en-US" sz="1800" dirty="0"/>
          </a:p>
          <a:p>
            <a:pPr lvl="1"/>
            <a:r>
              <a:rPr lang="en-US" sz="1800" dirty="0"/>
              <a:t>Each image should be 500k to </a:t>
            </a:r>
            <a:r>
              <a:rPr lang="en-US" sz="1800"/>
              <a:t>700k counts</a:t>
            </a:r>
            <a:endParaRPr lang="en-US" sz="1800" dirty="0"/>
          </a:p>
          <a:p>
            <a:pPr lvl="1"/>
            <a:r>
              <a:rPr lang="en-US" sz="1800" dirty="0"/>
              <a:t>256 x </a:t>
            </a:r>
            <a:r>
              <a:rPr lang="en-US" sz="1800"/>
              <a:t>256 matrix</a:t>
            </a:r>
          </a:p>
          <a:p>
            <a:pPr lvl="1"/>
            <a:r>
              <a:rPr lang="en-US" sz="1800"/>
              <a:t>If GB uptake questionable</a:t>
            </a:r>
          </a:p>
          <a:p>
            <a:pPr lvl="2"/>
            <a:r>
              <a:rPr lang="en-US" sz="1600"/>
              <a:t>Additional </a:t>
            </a:r>
            <a:r>
              <a:rPr lang="en-US" sz="1800"/>
              <a:t>static images</a:t>
            </a:r>
            <a:endParaRPr lang="en-US" sz="1800" dirty="0"/>
          </a:p>
          <a:p>
            <a:pPr lvl="2"/>
            <a:r>
              <a:rPr lang="en-US" sz="1600" dirty="0"/>
              <a:t>LAO, RAO, and/or R-LAT to rule out bowel loop</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7499" y="3189295"/>
            <a:ext cx="4314478" cy="1540885"/>
          </a:xfrm>
          <a:prstGeom prst="rect">
            <a:avLst/>
          </a:prstGeom>
        </p:spPr>
      </p:pic>
      <p:sp>
        <p:nvSpPr>
          <p:cNvPr id="5" name="TextBox 4">
            <a:extLst>
              <a:ext uri="{FF2B5EF4-FFF2-40B4-BE49-F238E27FC236}">
                <a16:creationId xmlns:a16="http://schemas.microsoft.com/office/drawing/2014/main" id="{FF0262F9-064C-4DC2-BFDA-9A11199AB777}"/>
              </a:ext>
            </a:extLst>
          </p:cNvPr>
          <p:cNvSpPr txBox="1"/>
          <p:nvPr/>
        </p:nvSpPr>
        <p:spPr>
          <a:xfrm>
            <a:off x="7547487" y="4848347"/>
            <a:ext cx="4534501" cy="307777"/>
          </a:xfrm>
          <a:prstGeom prst="rect">
            <a:avLst/>
          </a:prstGeom>
          <a:noFill/>
        </p:spPr>
        <p:txBody>
          <a:bodyPr wrap="square" rtlCol="0">
            <a:spAutoFit/>
          </a:bodyPr>
          <a:lstStyle/>
          <a:p>
            <a:r>
              <a:rPr lang="en-US" sz="1400"/>
              <a:t> </a:t>
            </a:r>
            <a:r>
              <a:rPr lang="en-US" sz="1400">
                <a:hlinkClick r:id="rId3"/>
              </a:rPr>
              <a:t>http://www.nucmedreview.com/cases/gi/gi.html</a:t>
            </a:r>
            <a:r>
              <a:rPr lang="en-US" sz="1400"/>
              <a:t>.</a:t>
            </a:r>
            <a:endParaRPr lang="en-US" sz="1400">
              <a:solidFill>
                <a:srgbClr val="FF0000"/>
              </a:solidFill>
            </a:endParaRPr>
          </a:p>
        </p:txBody>
      </p:sp>
    </p:spTree>
    <p:extLst>
      <p:ext uri="{BB962C8B-B14F-4D97-AF65-F5344CB8AC3E}">
        <p14:creationId xmlns:p14="http://schemas.microsoft.com/office/powerpoint/2010/main" val="232269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156" y="412549"/>
            <a:ext cx="8911687" cy="649519"/>
          </a:xfrm>
        </p:spPr>
        <p:txBody>
          <a:bodyPr>
            <a:normAutofit/>
          </a:bodyPr>
          <a:lstStyle/>
          <a:p>
            <a:r>
              <a:rPr lang="en-US" sz="3200"/>
              <a:t>Image Acquisition (cont.)</a:t>
            </a:r>
            <a:endParaRPr lang="en-US" sz="3200" dirty="0"/>
          </a:p>
        </p:txBody>
      </p:sp>
      <p:sp>
        <p:nvSpPr>
          <p:cNvPr id="3" name="Content Placeholder 2"/>
          <p:cNvSpPr>
            <a:spLocks noGrp="1"/>
          </p:cNvSpPr>
          <p:nvPr>
            <p:ph idx="1"/>
          </p:nvPr>
        </p:nvSpPr>
        <p:spPr>
          <a:xfrm>
            <a:off x="1640156" y="1156725"/>
            <a:ext cx="9448658" cy="5181601"/>
          </a:xfrm>
        </p:spPr>
        <p:txBody>
          <a:bodyPr>
            <a:normAutofit fontScale="92500" lnSpcReduction="10000"/>
          </a:bodyPr>
          <a:lstStyle/>
          <a:p>
            <a:r>
              <a:rPr lang="en-US" sz="2200"/>
              <a:t>If GB </a:t>
            </a:r>
            <a:r>
              <a:rPr lang="en-US" sz="2200" dirty="0"/>
              <a:t>and/</a:t>
            </a:r>
            <a:r>
              <a:rPr lang="en-US" sz="2200"/>
              <a:t>or small intestine not visualized</a:t>
            </a:r>
          </a:p>
          <a:p>
            <a:pPr lvl="1"/>
            <a:r>
              <a:rPr lang="en-US" sz="1900"/>
              <a:t>Continue until GB </a:t>
            </a:r>
            <a:r>
              <a:rPr lang="en-US" sz="1900" dirty="0"/>
              <a:t>and small bowel </a:t>
            </a:r>
            <a:r>
              <a:rPr lang="en-US" sz="1900"/>
              <a:t>are seen</a:t>
            </a:r>
            <a:endParaRPr lang="en-US" sz="1900" dirty="0"/>
          </a:p>
          <a:p>
            <a:pPr lvl="1"/>
            <a:r>
              <a:rPr lang="en-US" sz="1900"/>
              <a:t>Continue until </a:t>
            </a:r>
            <a:r>
              <a:rPr lang="en-US" sz="1900" u="sng"/>
              <a:t>all</a:t>
            </a:r>
            <a:r>
              <a:rPr lang="en-US" sz="1900"/>
              <a:t> activity </a:t>
            </a:r>
            <a:r>
              <a:rPr lang="en-US" sz="1900" dirty="0"/>
              <a:t>leaves </a:t>
            </a:r>
            <a:r>
              <a:rPr lang="en-US" sz="1900"/>
              <a:t>the liver (3 </a:t>
            </a:r>
            <a:r>
              <a:rPr lang="en-US" sz="1900" dirty="0"/>
              <a:t>– </a:t>
            </a:r>
            <a:r>
              <a:rPr lang="en-US" sz="1900"/>
              <a:t>4 hrs)</a:t>
            </a:r>
            <a:endParaRPr lang="en-US" sz="1900" dirty="0"/>
          </a:p>
          <a:p>
            <a:pPr lvl="2"/>
            <a:r>
              <a:rPr lang="en-US" sz="1700"/>
              <a:t>If complete blockage, imaging may take up to 24 hrs</a:t>
            </a:r>
            <a:endParaRPr lang="en-US" sz="1700" dirty="0"/>
          </a:p>
          <a:p>
            <a:r>
              <a:rPr lang="en-US" sz="2200"/>
              <a:t>If activity dumps </a:t>
            </a:r>
            <a:r>
              <a:rPr lang="en-US" sz="2200" dirty="0"/>
              <a:t>into the </a:t>
            </a:r>
            <a:r>
              <a:rPr lang="en-US" sz="2200"/>
              <a:t>small bowel but not </a:t>
            </a:r>
            <a:r>
              <a:rPr lang="en-US" sz="2200" dirty="0"/>
              <a:t>seen </a:t>
            </a:r>
            <a:r>
              <a:rPr lang="en-US" sz="2200"/>
              <a:t>in GB at 1 hr post-injection, consider giving morphine sulfate (MS)  </a:t>
            </a:r>
            <a:endParaRPr lang="en-US" sz="2200" dirty="0"/>
          </a:p>
          <a:p>
            <a:pPr lvl="1"/>
            <a:r>
              <a:rPr lang="en-US" sz="1900" dirty="0"/>
              <a:t>MS </a:t>
            </a:r>
            <a:r>
              <a:rPr lang="en-US" sz="1900"/>
              <a:t>constricts SOO, </a:t>
            </a:r>
            <a:r>
              <a:rPr lang="en-US" sz="1900" dirty="0"/>
              <a:t>causes pressure to build up </a:t>
            </a:r>
            <a:r>
              <a:rPr lang="en-US" sz="1900"/>
              <a:t>in CBD </a:t>
            </a:r>
          </a:p>
          <a:p>
            <a:pPr lvl="2"/>
            <a:r>
              <a:rPr lang="en-US" sz="1700"/>
              <a:t>If no blockage, activity enters GB; exam is completed</a:t>
            </a:r>
          </a:p>
          <a:p>
            <a:pPr lvl="1"/>
            <a:r>
              <a:rPr lang="en-US" sz="1900"/>
              <a:t>MS </a:t>
            </a:r>
            <a:r>
              <a:rPr lang="en-US" sz="1900" dirty="0"/>
              <a:t>dose</a:t>
            </a:r>
            <a:r>
              <a:rPr lang="en-US" sz="1900"/>
              <a:t>/administration/imaging</a:t>
            </a:r>
            <a:endParaRPr lang="en-US" sz="1900" dirty="0"/>
          </a:p>
          <a:p>
            <a:pPr lvl="2"/>
            <a:r>
              <a:rPr lang="en-US" sz="1700" dirty="0"/>
              <a:t>0.04 mg/kg of </a:t>
            </a:r>
            <a:r>
              <a:rPr lang="en-US" sz="1700"/>
              <a:t>body wt</a:t>
            </a:r>
            <a:endParaRPr lang="en-US" sz="1700" dirty="0"/>
          </a:p>
          <a:p>
            <a:pPr lvl="2"/>
            <a:r>
              <a:rPr lang="en-US" sz="1700"/>
              <a:t>IV administration </a:t>
            </a:r>
            <a:r>
              <a:rPr lang="en-US" sz="1700" dirty="0"/>
              <a:t>for </a:t>
            </a:r>
            <a:r>
              <a:rPr lang="en-US" sz="1700"/>
              <a:t>2 - 3 mins</a:t>
            </a:r>
            <a:endParaRPr lang="en-US" sz="1700" dirty="0"/>
          </a:p>
          <a:p>
            <a:pPr lvl="2"/>
            <a:r>
              <a:rPr lang="en-US" sz="1700"/>
              <a:t>Image </a:t>
            </a:r>
            <a:r>
              <a:rPr lang="en-US" sz="1700" dirty="0"/>
              <a:t>dynamic or static </a:t>
            </a:r>
            <a:r>
              <a:rPr lang="en-US" sz="1700"/>
              <a:t>for 30 - 60 additional mins </a:t>
            </a:r>
          </a:p>
          <a:p>
            <a:pPr lvl="3"/>
            <a:r>
              <a:rPr lang="en-US" sz="1500"/>
              <a:t>If GB appears - the </a:t>
            </a:r>
            <a:r>
              <a:rPr lang="en-US" sz="1500" dirty="0"/>
              <a:t>study </a:t>
            </a:r>
            <a:r>
              <a:rPr lang="en-US" sz="1500"/>
              <a:t>is normal.</a:t>
            </a:r>
          </a:p>
          <a:p>
            <a:pPr lvl="3"/>
            <a:r>
              <a:rPr lang="en-US" sz="1500"/>
              <a:t>If GB </a:t>
            </a:r>
            <a:r>
              <a:rPr lang="en-US" sz="1500" dirty="0"/>
              <a:t>does </a:t>
            </a:r>
            <a:r>
              <a:rPr lang="en-US" sz="1500"/>
              <a:t>not appear - pt </a:t>
            </a:r>
            <a:r>
              <a:rPr lang="en-US" sz="1500" dirty="0"/>
              <a:t>has acute cholecystitis </a:t>
            </a:r>
          </a:p>
          <a:p>
            <a:pPr lvl="1"/>
            <a:endParaRPr lang="en-US" dirty="0"/>
          </a:p>
        </p:txBody>
      </p:sp>
    </p:spTree>
    <p:extLst>
      <p:ext uri="{BB962C8B-B14F-4D97-AF65-F5344CB8AC3E}">
        <p14:creationId xmlns:p14="http://schemas.microsoft.com/office/powerpoint/2010/main" val="4249557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3838" y="337458"/>
            <a:ext cx="8911687" cy="671290"/>
          </a:xfrm>
        </p:spPr>
        <p:txBody>
          <a:bodyPr>
            <a:normAutofit fontScale="90000"/>
          </a:bodyPr>
          <a:lstStyle/>
          <a:p>
            <a:r>
              <a:rPr lang="en-US" sz="2800" dirty="0"/>
              <a:t>Sincalide/Kinevac </a:t>
            </a:r>
            <a:r>
              <a:rPr lang="en-US" sz="2800" dirty="0" smtClean="0"/>
              <a:t>Augmentation</a:t>
            </a:r>
            <a:r>
              <a:rPr lang="en-US" sz="2800" baseline="30000" dirty="0" smtClean="0"/>
              <a:t>11</a:t>
            </a:r>
            <a:r>
              <a:rPr lang="en-US" sz="2800" dirty="0"/>
              <a:t/>
            </a:r>
            <a:br>
              <a:rPr lang="en-US" sz="2800" dirty="0"/>
            </a:br>
            <a:endParaRPr lang="en-US" sz="3200" dirty="0"/>
          </a:p>
        </p:txBody>
      </p:sp>
      <p:sp>
        <p:nvSpPr>
          <p:cNvPr id="3" name="Content Placeholder 2"/>
          <p:cNvSpPr>
            <a:spLocks noGrp="1"/>
          </p:cNvSpPr>
          <p:nvPr>
            <p:ph idx="1"/>
          </p:nvPr>
        </p:nvSpPr>
        <p:spPr>
          <a:xfrm>
            <a:off x="1913351" y="1028281"/>
            <a:ext cx="9158840" cy="5508171"/>
          </a:xfrm>
        </p:spPr>
        <p:txBody>
          <a:bodyPr>
            <a:normAutofit/>
          </a:bodyPr>
          <a:lstStyle/>
          <a:p>
            <a:r>
              <a:rPr lang="en-US" sz="2000" dirty="0"/>
              <a:t>GB stasis occurs if </a:t>
            </a:r>
            <a:r>
              <a:rPr lang="en-US" sz="2000" dirty="0" err="1"/>
              <a:t>pt</a:t>
            </a:r>
            <a:r>
              <a:rPr lang="en-US" sz="2000" dirty="0"/>
              <a:t> has been NPO &gt;24 hours or if on TPN. To stimulate GB contraction, give Kinevac</a:t>
            </a:r>
            <a:endParaRPr lang="en-US" dirty="0"/>
          </a:p>
          <a:p>
            <a:pPr marL="746125" lvl="2" indent="-288925"/>
            <a:r>
              <a:rPr lang="en-US" sz="1800" dirty="0"/>
              <a:t>Dose: 0.02 µg/kg of body </a:t>
            </a:r>
            <a:r>
              <a:rPr lang="en-US" sz="1800" dirty="0" err="1"/>
              <a:t>wt</a:t>
            </a:r>
            <a:r>
              <a:rPr lang="en-US" sz="1800" dirty="0"/>
              <a:t> over 30 - 60 min</a:t>
            </a:r>
          </a:p>
          <a:p>
            <a:r>
              <a:rPr lang="en-US" sz="2000" dirty="0"/>
              <a:t>Assessment of GB ejection fraction </a:t>
            </a:r>
          </a:p>
          <a:p>
            <a:pPr lvl="1"/>
            <a:r>
              <a:rPr lang="en-US" sz="1800" dirty="0"/>
              <a:t>If activity dumps into small bowel and GB is at maximum fill (30 - 60 min post-injection), administer Kinevac (use above dose)</a:t>
            </a:r>
          </a:p>
          <a:p>
            <a:pPr lvl="1"/>
            <a:r>
              <a:rPr lang="en-US" sz="1800" dirty="0"/>
              <a:t>Infusion times</a:t>
            </a:r>
          </a:p>
          <a:p>
            <a:pPr lvl="2"/>
            <a:r>
              <a:rPr lang="en-US" sz="1600" dirty="0"/>
              <a:t>Administer dose over 60 min; take images 1 min per frame</a:t>
            </a:r>
            <a:r>
              <a:rPr lang="en-US" sz="1600" baseline="30000" dirty="0"/>
              <a:t>5</a:t>
            </a:r>
          </a:p>
          <a:p>
            <a:pPr lvl="2"/>
            <a:r>
              <a:rPr lang="en-US" sz="1600" dirty="0"/>
              <a:t>The 3-min dose protocol uses a</a:t>
            </a:r>
            <a:r>
              <a:rPr lang="en-US" dirty="0"/>
              <a:t> </a:t>
            </a:r>
            <a:r>
              <a:rPr lang="en-US" sz="1600" dirty="0"/>
              <a:t>syringe pump for even tracer distribution</a:t>
            </a:r>
          </a:p>
          <a:p>
            <a:pPr lvl="2"/>
            <a:r>
              <a:rPr lang="en-US" sz="1600" dirty="0"/>
              <a:t>NOTE: the 3-min protocol may cause significant nausea compared to the 60-min method</a:t>
            </a:r>
          </a:p>
          <a:p>
            <a:pPr marL="914400" lvl="2" indent="0">
              <a:buNone/>
            </a:pPr>
            <a:endParaRPr lang="en-US" dirty="0"/>
          </a:p>
        </p:txBody>
      </p:sp>
    </p:spTree>
    <p:extLst>
      <p:ext uri="{BB962C8B-B14F-4D97-AF65-F5344CB8AC3E}">
        <p14:creationId xmlns:p14="http://schemas.microsoft.com/office/powerpoint/2010/main" val="2422573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204" y="594767"/>
            <a:ext cx="8911687" cy="597929"/>
          </a:xfrm>
        </p:spPr>
        <p:txBody>
          <a:bodyPr>
            <a:normAutofit fontScale="90000"/>
          </a:bodyPr>
          <a:lstStyle/>
          <a:p>
            <a:r>
              <a:rPr lang="en-US" dirty="0"/>
              <a:t>Compounding and Administering Kinevac</a:t>
            </a:r>
          </a:p>
        </p:txBody>
      </p:sp>
      <p:sp>
        <p:nvSpPr>
          <p:cNvPr id="6" name="TextBox 5">
            <a:extLst>
              <a:ext uri="{FF2B5EF4-FFF2-40B4-BE49-F238E27FC236}">
                <a16:creationId xmlns:a16="http://schemas.microsoft.com/office/drawing/2014/main" id="{985F9C87-675B-4A32-95C0-5479E72D52E6}"/>
              </a:ext>
            </a:extLst>
          </p:cNvPr>
          <p:cNvSpPr txBox="1"/>
          <p:nvPr/>
        </p:nvSpPr>
        <p:spPr>
          <a:xfrm>
            <a:off x="7407966" y="4426226"/>
            <a:ext cx="377687" cy="369332"/>
          </a:xfrm>
          <a:prstGeom prst="rect">
            <a:avLst/>
          </a:prstGeom>
          <a:noFill/>
        </p:spPr>
        <p:txBody>
          <a:bodyPr wrap="square" rtlCol="0">
            <a:spAutoFit/>
          </a:bodyPr>
          <a:lstStyle/>
          <a:p>
            <a:endParaRPr lang="en-US" dirty="0">
              <a:solidFill>
                <a:srgbClr val="FF0000"/>
              </a:solidFill>
            </a:endParaRPr>
          </a:p>
        </p:txBody>
      </p:sp>
      <p:sp>
        <p:nvSpPr>
          <p:cNvPr id="8" name="Rectangle 7">
            <a:extLst>
              <a:ext uri="{FF2B5EF4-FFF2-40B4-BE49-F238E27FC236}">
                <a16:creationId xmlns:a16="http://schemas.microsoft.com/office/drawing/2014/main" id="{E51E5D80-2F01-412F-8A24-308DC0979325}"/>
              </a:ext>
            </a:extLst>
          </p:cNvPr>
          <p:cNvSpPr/>
          <p:nvPr/>
        </p:nvSpPr>
        <p:spPr>
          <a:xfrm>
            <a:off x="4207501" y="6393791"/>
            <a:ext cx="3493264" cy="307777"/>
          </a:xfrm>
          <a:prstGeom prst="rect">
            <a:avLst/>
          </a:prstGeom>
        </p:spPr>
        <p:txBody>
          <a:bodyPr wrap="none">
            <a:spAutoFit/>
          </a:bodyPr>
          <a:lstStyle/>
          <a:p>
            <a:r>
              <a:rPr lang="en-US" sz="1400">
                <a:hlinkClick r:id="rId2"/>
              </a:rPr>
              <a:t>www.people.vcu.edu/~mhcrosthwait</a:t>
            </a:r>
            <a:r>
              <a:rPr lang="en-US" sz="1400">
                <a:solidFill>
                  <a:srgbClr val="6B009F"/>
                </a:solidFill>
              </a:rPr>
              <a:t>.</a:t>
            </a:r>
            <a:endParaRPr lang="en-US" sz="140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8263" y="1585273"/>
            <a:ext cx="6301765" cy="4496655"/>
          </a:xfrm>
          <a:prstGeom prst="rect">
            <a:avLst/>
          </a:prstGeom>
        </p:spPr>
      </p:pic>
    </p:spTree>
    <p:extLst>
      <p:ext uri="{BB962C8B-B14F-4D97-AF65-F5344CB8AC3E}">
        <p14:creationId xmlns:p14="http://schemas.microsoft.com/office/powerpoint/2010/main" val="1260797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2762F-D8CE-4598-B165-99BE1377051A}"/>
              </a:ext>
            </a:extLst>
          </p:cNvPr>
          <p:cNvSpPr>
            <a:spLocks noGrp="1"/>
          </p:cNvSpPr>
          <p:nvPr>
            <p:ph type="title"/>
          </p:nvPr>
        </p:nvSpPr>
        <p:spPr>
          <a:xfrm>
            <a:off x="1914297" y="533365"/>
            <a:ext cx="8911687" cy="683579"/>
          </a:xfrm>
        </p:spPr>
        <p:txBody>
          <a:bodyPr>
            <a:normAutofit/>
          </a:bodyPr>
          <a:lstStyle/>
          <a:p>
            <a:r>
              <a:rPr lang="en-US" sz="3200" dirty="0"/>
              <a:t>Image Processing</a:t>
            </a:r>
          </a:p>
        </p:txBody>
      </p:sp>
      <p:sp>
        <p:nvSpPr>
          <p:cNvPr id="4" name="Content Placeholder 3"/>
          <p:cNvSpPr>
            <a:spLocks noGrp="1"/>
          </p:cNvSpPr>
          <p:nvPr>
            <p:ph sz="half" idx="1"/>
          </p:nvPr>
        </p:nvSpPr>
        <p:spPr>
          <a:xfrm>
            <a:off x="1914297" y="1458686"/>
            <a:ext cx="5410842" cy="2934410"/>
          </a:xfrm>
        </p:spPr>
        <p:txBody>
          <a:bodyPr>
            <a:normAutofit fontScale="77500" lnSpcReduction="20000"/>
          </a:bodyPr>
          <a:lstStyle/>
          <a:p>
            <a:r>
              <a:rPr lang="en-US" sz="2000" dirty="0" err="1"/>
              <a:t>Ziessman</a:t>
            </a:r>
            <a:r>
              <a:rPr lang="en-US" sz="2000" dirty="0"/>
              <a:t> et al: 60-min Kinevac admin</a:t>
            </a:r>
            <a:r>
              <a:rPr lang="en-US" sz="2000" baseline="30000" dirty="0"/>
              <a:t>9</a:t>
            </a:r>
          </a:p>
          <a:p>
            <a:pPr lvl="1"/>
            <a:r>
              <a:rPr lang="en-US" sz="1800" dirty="0"/>
              <a:t>First min: pre-Kinevac administration</a:t>
            </a:r>
          </a:p>
          <a:p>
            <a:pPr lvl="1"/>
            <a:r>
              <a:rPr lang="en-US" sz="1800" dirty="0"/>
              <a:t>Dynamic acquisition</a:t>
            </a:r>
          </a:p>
          <a:p>
            <a:pPr lvl="1"/>
            <a:r>
              <a:rPr lang="en-US" sz="1800" dirty="0"/>
              <a:t>ROIs drawn around GB and BKG</a:t>
            </a:r>
          </a:p>
          <a:p>
            <a:pPr lvl="1"/>
            <a:r>
              <a:rPr lang="en-US" sz="1800" dirty="0"/>
              <a:t>Time active curve is generated</a:t>
            </a:r>
          </a:p>
          <a:p>
            <a:pPr lvl="2"/>
            <a:r>
              <a:rPr lang="en-US" sz="1600" dirty="0"/>
              <a:t>≥ 38%: EF is normal</a:t>
            </a:r>
          </a:p>
          <a:p>
            <a:pPr lvl="2"/>
            <a:r>
              <a:rPr lang="en-US" sz="1600" dirty="0"/>
              <a:t>Below 38%: </a:t>
            </a:r>
            <a:r>
              <a:rPr lang="en-US" sz="1600" dirty="0" err="1"/>
              <a:t>acalculous</a:t>
            </a:r>
            <a:r>
              <a:rPr lang="en-US" sz="1600" dirty="0"/>
              <a:t> cholecystitis</a:t>
            </a:r>
          </a:p>
          <a:p>
            <a:pPr marL="0" indent="0">
              <a:buNone/>
            </a:pPr>
            <a:endParaRPr lang="en-US" dirty="0"/>
          </a:p>
          <a:p>
            <a:pPr marL="0" indent="0">
              <a:buNone/>
            </a:pPr>
            <a:endParaRPr lang="en-US" dirty="0"/>
          </a:p>
          <a:p>
            <a:pPr marL="0" indent="0">
              <a:buNone/>
            </a:pPr>
            <a:r>
              <a:rPr lang="en-US" dirty="0"/>
              <a:t> </a:t>
            </a:r>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8057896" y="875154"/>
            <a:ext cx="3564632" cy="4533541"/>
          </a:xfrm>
        </p:spPr>
      </p:pic>
      <p:sp>
        <p:nvSpPr>
          <p:cNvPr id="7" name="Rectangle 6"/>
          <p:cNvSpPr/>
          <p:nvPr/>
        </p:nvSpPr>
        <p:spPr>
          <a:xfrm>
            <a:off x="8060707" y="5587821"/>
            <a:ext cx="3886128" cy="523220"/>
          </a:xfrm>
          <a:prstGeom prst="rect">
            <a:avLst/>
          </a:prstGeom>
        </p:spPr>
        <p:txBody>
          <a:bodyPr wrap="square">
            <a:spAutoFit/>
          </a:bodyPr>
          <a:lstStyle/>
          <a:p>
            <a:r>
              <a:rPr lang="en-US" sz="1400">
                <a:hlinkClick r:id="rId3"/>
              </a:rPr>
              <a:t>https://www.auntminnie.com/Acute Cholecystitis. Accessed 8-16-20.</a:t>
            </a:r>
            <a:endParaRPr lang="en-US" sz="1400"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99624" y="5140002"/>
            <a:ext cx="4253304" cy="1172639"/>
          </a:xfrm>
          <a:prstGeom prst="rect">
            <a:avLst/>
          </a:prstGeom>
        </p:spPr>
      </p:pic>
      <p:sp>
        <p:nvSpPr>
          <p:cNvPr id="3" name="Rectangle 2">
            <a:extLst>
              <a:ext uri="{FF2B5EF4-FFF2-40B4-BE49-F238E27FC236}">
                <a16:creationId xmlns:a16="http://schemas.microsoft.com/office/drawing/2014/main" id="{91A83C47-73FF-46CB-AF63-3A9774BCC1AD}"/>
              </a:ext>
            </a:extLst>
          </p:cNvPr>
          <p:cNvSpPr/>
          <p:nvPr/>
        </p:nvSpPr>
        <p:spPr>
          <a:xfrm>
            <a:off x="2221269" y="4581883"/>
            <a:ext cx="3983783" cy="369332"/>
          </a:xfrm>
          <a:prstGeom prst="rect">
            <a:avLst/>
          </a:prstGeom>
        </p:spPr>
        <p:txBody>
          <a:bodyPr wrap="none">
            <a:spAutoFit/>
          </a:bodyPr>
          <a:lstStyle/>
          <a:p>
            <a:pPr algn="ctr"/>
            <a:r>
              <a:rPr lang="en-US"/>
              <a:t>Use the following formula for GBEF</a:t>
            </a:r>
            <a:endParaRPr lang="en-US" dirty="0"/>
          </a:p>
        </p:txBody>
      </p:sp>
    </p:spTree>
    <p:extLst>
      <p:ext uri="{BB962C8B-B14F-4D97-AF65-F5344CB8AC3E}">
        <p14:creationId xmlns:p14="http://schemas.microsoft.com/office/powerpoint/2010/main" val="2990910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9456" y="488275"/>
            <a:ext cx="9556069" cy="616861"/>
          </a:xfrm>
        </p:spPr>
        <p:txBody>
          <a:bodyPr>
            <a:normAutofit fontScale="90000"/>
          </a:bodyPr>
          <a:lstStyle/>
          <a:p>
            <a:r>
              <a:rPr lang="en-US" dirty="0"/>
              <a:t>Substituting Sincalide</a:t>
            </a:r>
            <a:r>
              <a:rPr lang="en-US" baseline="30000" dirty="0"/>
              <a:t>9</a:t>
            </a:r>
          </a:p>
        </p:txBody>
      </p:sp>
      <p:sp>
        <p:nvSpPr>
          <p:cNvPr id="6" name="Content Placeholder 5"/>
          <p:cNvSpPr>
            <a:spLocks noGrp="1"/>
          </p:cNvSpPr>
          <p:nvPr>
            <p:ph idx="1"/>
          </p:nvPr>
        </p:nvSpPr>
        <p:spPr>
          <a:xfrm>
            <a:off x="1948543" y="1295400"/>
            <a:ext cx="8915400" cy="3777622"/>
          </a:xfrm>
        </p:spPr>
        <p:txBody>
          <a:bodyPr/>
          <a:lstStyle/>
          <a:p>
            <a:r>
              <a:rPr lang="en-US" dirty="0"/>
              <a:t>If sincalide is not available, a lactose-free, fatty meal protocol can be used:</a:t>
            </a:r>
          </a:p>
          <a:p>
            <a:pPr lvl="1"/>
            <a:r>
              <a:rPr lang="en-US" dirty="0"/>
              <a:t>Administer 240 mL of lactose-free supplement (Ensure Plus) containing 11.4 gm of fat</a:t>
            </a:r>
          </a:p>
          <a:p>
            <a:pPr lvl="1"/>
            <a:r>
              <a:rPr lang="en-US" dirty="0"/>
              <a:t>Image acquisition: 60 min set at 1-min per frame </a:t>
            </a:r>
          </a:p>
          <a:p>
            <a:pPr lvl="1"/>
            <a:r>
              <a:rPr lang="en-US" dirty="0"/>
              <a:t>Using the EF formula from previous slide: draw ROIs around the GB and generate time activity curves</a:t>
            </a:r>
          </a:p>
          <a:p>
            <a:pPr lvl="1"/>
            <a:r>
              <a:rPr lang="en-US" dirty="0"/>
              <a:t>The normal lower limit should be 33%</a:t>
            </a:r>
          </a:p>
          <a:p>
            <a:pPr marL="0" lvl="1" indent="0">
              <a:buNone/>
            </a:pPr>
            <a:endParaRPr lang="en-US" sz="1800" dirty="0"/>
          </a:p>
          <a:p>
            <a:pPr marL="0" lvl="1" indent="0">
              <a:buNone/>
            </a:pPr>
            <a:r>
              <a:rPr lang="en-US" sz="1800" dirty="0"/>
              <a:t>Note: This method is not as reliable as using sincalide</a:t>
            </a:r>
          </a:p>
          <a:p>
            <a:pPr lvl="1"/>
            <a:endParaRPr lang="en-US" dirty="0"/>
          </a:p>
        </p:txBody>
      </p:sp>
    </p:spTree>
    <p:extLst>
      <p:ext uri="{BB962C8B-B14F-4D97-AF65-F5344CB8AC3E}">
        <p14:creationId xmlns:p14="http://schemas.microsoft.com/office/powerpoint/2010/main" val="2054569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0370"/>
          </a:xfrm>
        </p:spPr>
        <p:txBody>
          <a:bodyPr/>
          <a:lstStyle/>
          <a:p>
            <a:r>
              <a:rPr lang="en-US" dirty="0"/>
              <a:t>Combining MS with Kinevac</a:t>
            </a:r>
          </a:p>
        </p:txBody>
      </p:sp>
      <p:sp>
        <p:nvSpPr>
          <p:cNvPr id="3" name="Content Placeholder 2"/>
          <p:cNvSpPr>
            <a:spLocks noGrp="1"/>
          </p:cNvSpPr>
          <p:nvPr>
            <p:ph idx="1"/>
          </p:nvPr>
        </p:nvSpPr>
        <p:spPr>
          <a:xfrm>
            <a:off x="1990695" y="1850967"/>
            <a:ext cx="8915400" cy="3777622"/>
          </a:xfrm>
        </p:spPr>
        <p:txBody>
          <a:bodyPr/>
          <a:lstStyle/>
          <a:p>
            <a:r>
              <a:rPr lang="en-US" dirty="0"/>
              <a:t>Following the administration of MS and the visualization of the GB, there may be a need to determine gal bladder ejection fraction</a:t>
            </a:r>
          </a:p>
          <a:p>
            <a:r>
              <a:rPr lang="en-US" dirty="0"/>
              <a:t>The concern with this approach  - contraction of the SOO may falsely lower the ejection faction when Kinevac is given</a:t>
            </a:r>
          </a:p>
          <a:p>
            <a:r>
              <a:rPr lang="en-US" dirty="0" err="1"/>
              <a:t>Achong</a:t>
            </a:r>
            <a:r>
              <a:rPr lang="en-US" dirty="0"/>
              <a:t> and colleagues concluded that normal ejection fraction can be determined if there is a 30 minute delay between MS and Kinevac</a:t>
            </a:r>
            <a:r>
              <a:rPr lang="en-US" baseline="30000" dirty="0"/>
              <a:t>10</a:t>
            </a:r>
          </a:p>
        </p:txBody>
      </p:sp>
    </p:spTree>
    <p:extLst>
      <p:ext uri="{BB962C8B-B14F-4D97-AF65-F5344CB8AC3E}">
        <p14:creationId xmlns:p14="http://schemas.microsoft.com/office/powerpoint/2010/main" val="621766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F2661-3DC9-4199-A2A8-FBE630BF7262}"/>
              </a:ext>
            </a:extLst>
          </p:cNvPr>
          <p:cNvSpPr>
            <a:spLocks noGrp="1"/>
          </p:cNvSpPr>
          <p:nvPr>
            <p:ph type="title"/>
          </p:nvPr>
        </p:nvSpPr>
        <p:spPr>
          <a:xfrm>
            <a:off x="1811532" y="529548"/>
            <a:ext cx="9335835" cy="714833"/>
          </a:xfrm>
        </p:spPr>
        <p:txBody>
          <a:bodyPr>
            <a:normAutofit/>
          </a:bodyPr>
          <a:lstStyle/>
          <a:p>
            <a:r>
              <a:rPr lang="en-US" sz="3200" dirty="0"/>
              <a:t>Normal Hepatobiliary Scan – 1 Hour Dynamic</a:t>
            </a:r>
          </a:p>
        </p:txBody>
      </p:sp>
      <p:sp>
        <p:nvSpPr>
          <p:cNvPr id="4" name="Content Placeholder 3"/>
          <p:cNvSpPr>
            <a:spLocks noGrp="1"/>
          </p:cNvSpPr>
          <p:nvPr>
            <p:ph sz="half" idx="1"/>
          </p:nvPr>
        </p:nvSpPr>
        <p:spPr>
          <a:xfrm>
            <a:off x="1271928" y="1360759"/>
            <a:ext cx="10274191" cy="3777622"/>
          </a:xfrm>
        </p:spPr>
        <p:txBody>
          <a:bodyPr>
            <a:noAutofit/>
          </a:bodyPr>
          <a:lstStyle/>
          <a:p>
            <a:pPr marL="347663" lvl="2" indent="-347663"/>
            <a:r>
              <a:rPr lang="en-US" sz="2400" dirty="0"/>
              <a:t>Initial images show normal perfusion into hepatic cells</a:t>
            </a:r>
          </a:p>
          <a:p>
            <a:pPr marL="347663" lvl="2" indent="-347663"/>
            <a:r>
              <a:rPr lang="en-US" sz="2400" dirty="0"/>
              <a:t>As time progresses activity is seen in the right and left hepatic duct</a:t>
            </a:r>
          </a:p>
          <a:p>
            <a:pPr marL="347663" lvl="2" indent="-347663"/>
            <a:r>
              <a:rPr lang="en-US" sz="2400" dirty="0"/>
              <a:t>Activity continues down the common bile duct, fills GB, dumps into the small bowel</a:t>
            </a:r>
          </a:p>
          <a:p>
            <a:pPr marL="347663" lvl="2" indent="-347663"/>
            <a:r>
              <a:rPr lang="en-US" sz="2400" dirty="0"/>
              <a:t>Caveat  - Bile reflux is noted on the last image</a:t>
            </a:r>
            <a:endParaRPr lang="en-US" sz="3600" dirty="0"/>
          </a:p>
        </p:txBody>
      </p:sp>
      <p:sp>
        <p:nvSpPr>
          <p:cNvPr id="9" name="Rectangle 8">
            <a:extLst>
              <a:ext uri="{FF2B5EF4-FFF2-40B4-BE49-F238E27FC236}">
                <a16:creationId xmlns:a16="http://schemas.microsoft.com/office/drawing/2014/main" id="{FFD703B5-9096-4589-AF52-17864B32FF2F}"/>
              </a:ext>
            </a:extLst>
          </p:cNvPr>
          <p:cNvSpPr/>
          <p:nvPr/>
        </p:nvSpPr>
        <p:spPr>
          <a:xfrm>
            <a:off x="4245619" y="6375190"/>
            <a:ext cx="3493264" cy="307777"/>
          </a:xfrm>
          <a:prstGeom prst="rect">
            <a:avLst/>
          </a:prstGeom>
        </p:spPr>
        <p:txBody>
          <a:bodyPr wrap="none">
            <a:spAutoFit/>
          </a:bodyPr>
          <a:lstStyle/>
          <a:p>
            <a:r>
              <a:rPr lang="en-US" sz="1400" dirty="0">
                <a:solidFill>
                  <a:srgbClr val="FF0000"/>
                </a:solidFill>
                <a:hlinkClick r:id="rId2">
                  <a:extLst>
                    <a:ext uri="{A12FA001-AC4F-418D-AE19-62706E023703}">
                      <ahyp:hlinkClr xmlns="" xmlns:ahyp="http://schemas.microsoft.com/office/drawing/2018/hyperlinkcolor" val="tx"/>
                    </a:ext>
                  </a:extLst>
                </a:hlinkClick>
              </a:rPr>
              <a:t>www.people.vcu.edu/~mhcrosthwait</a:t>
            </a:r>
            <a:r>
              <a:rPr lang="en-US" sz="1400" dirty="0">
                <a:solidFill>
                  <a:srgbClr val="FF0000"/>
                </a:solidFill>
              </a:rPr>
              <a:t>.</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2631" y="4171916"/>
            <a:ext cx="2219239" cy="2203274"/>
          </a:xfrm>
          <a:prstGeom prst="rect">
            <a:avLst/>
          </a:prstGeom>
        </p:spPr>
      </p:pic>
    </p:spTree>
    <p:extLst>
      <p:ext uri="{BB962C8B-B14F-4D97-AF65-F5344CB8AC3E}">
        <p14:creationId xmlns:p14="http://schemas.microsoft.com/office/powerpoint/2010/main" val="311202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77162-D0BD-49E8-87F1-61F69AD60E59}"/>
              </a:ext>
            </a:extLst>
          </p:cNvPr>
          <p:cNvSpPr>
            <a:spLocks noGrp="1"/>
          </p:cNvSpPr>
          <p:nvPr>
            <p:ph type="ctrTitle"/>
          </p:nvPr>
        </p:nvSpPr>
        <p:spPr/>
        <p:txBody>
          <a:bodyPr/>
          <a:lstStyle/>
          <a:p>
            <a:r>
              <a:rPr lang="en-US" dirty="0"/>
              <a:t>Hepatobiliary Imaging</a:t>
            </a:r>
          </a:p>
        </p:txBody>
      </p:sp>
      <p:sp>
        <p:nvSpPr>
          <p:cNvPr id="3" name="Subtitle 2">
            <a:extLst>
              <a:ext uri="{FF2B5EF4-FFF2-40B4-BE49-F238E27FC236}">
                <a16:creationId xmlns:a16="http://schemas.microsoft.com/office/drawing/2014/main" id="{26804326-54BE-46BA-A6D1-9D2380CB1E27}"/>
              </a:ext>
            </a:extLst>
          </p:cNvPr>
          <p:cNvSpPr>
            <a:spLocks noGrp="1"/>
          </p:cNvSpPr>
          <p:nvPr>
            <p:ph type="subTitle" idx="1"/>
          </p:nvPr>
        </p:nvSpPr>
        <p:spPr/>
        <p:txBody>
          <a:bodyPr>
            <a:normAutofit/>
          </a:bodyPr>
          <a:lstStyle/>
          <a:p>
            <a:endParaRPr lang="en-US" dirty="0"/>
          </a:p>
          <a:p>
            <a:endParaRPr lang="en-US" dirty="0"/>
          </a:p>
          <a:p>
            <a:pPr algn="r"/>
            <a:endParaRPr lang="en-US" dirty="0"/>
          </a:p>
        </p:txBody>
      </p:sp>
    </p:spTree>
    <p:extLst>
      <p:ext uri="{BB962C8B-B14F-4D97-AF65-F5344CB8AC3E}">
        <p14:creationId xmlns:p14="http://schemas.microsoft.com/office/powerpoint/2010/main" val="644069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2784" y="484962"/>
            <a:ext cx="8911687" cy="681028"/>
          </a:xfrm>
        </p:spPr>
        <p:txBody>
          <a:bodyPr>
            <a:normAutofit/>
          </a:bodyPr>
          <a:lstStyle/>
          <a:p>
            <a:r>
              <a:rPr lang="en-US" sz="3200"/>
              <a:t>Partial Obstruction</a:t>
            </a:r>
            <a:endParaRPr lang="en-US" sz="3200" dirty="0"/>
          </a:p>
        </p:txBody>
      </p:sp>
      <p:sp>
        <p:nvSpPr>
          <p:cNvPr id="3" name="Content Placeholder 2"/>
          <p:cNvSpPr>
            <a:spLocks noGrp="1"/>
          </p:cNvSpPr>
          <p:nvPr>
            <p:ph sz="half" idx="1"/>
          </p:nvPr>
        </p:nvSpPr>
        <p:spPr>
          <a:xfrm>
            <a:off x="1772784" y="1165990"/>
            <a:ext cx="5005703" cy="5334201"/>
          </a:xfrm>
        </p:spPr>
        <p:txBody>
          <a:bodyPr>
            <a:normAutofit/>
          </a:bodyPr>
          <a:lstStyle/>
          <a:p>
            <a:r>
              <a:rPr lang="en-US" sz="2400"/>
              <a:t>High bilirubin level; causes poor tracer uptake</a:t>
            </a:r>
          </a:p>
          <a:p>
            <a:r>
              <a:rPr lang="en-US" sz="2400"/>
              <a:t>75-min </a:t>
            </a:r>
            <a:r>
              <a:rPr lang="en-US" sz="2400" dirty="0"/>
              <a:t>image</a:t>
            </a:r>
          </a:p>
          <a:p>
            <a:pPr lvl="1"/>
            <a:r>
              <a:rPr lang="en-US" sz="2000" dirty="0"/>
              <a:t>Activity still </a:t>
            </a:r>
            <a:r>
              <a:rPr lang="en-US" sz="2000"/>
              <a:t>in vascularture</a:t>
            </a:r>
          </a:p>
          <a:p>
            <a:pPr lvl="1"/>
            <a:r>
              <a:rPr lang="en-US" sz="2000"/>
              <a:t>Poor </a:t>
            </a:r>
            <a:r>
              <a:rPr lang="en-US" sz="2000" dirty="0"/>
              <a:t>uptake in the </a:t>
            </a:r>
            <a:r>
              <a:rPr lang="en-US" sz="2000"/>
              <a:t>GB </a:t>
            </a:r>
          </a:p>
          <a:p>
            <a:pPr lvl="1"/>
            <a:r>
              <a:rPr lang="en-US" sz="2000"/>
              <a:t>Hepatobiliary tree not seen </a:t>
            </a:r>
            <a:endParaRPr lang="en-US" sz="2000" dirty="0"/>
          </a:p>
          <a:p>
            <a:r>
              <a:rPr lang="en-US" sz="2400"/>
              <a:t>80-min image</a:t>
            </a:r>
          </a:p>
          <a:p>
            <a:pPr lvl="1"/>
            <a:r>
              <a:rPr lang="en-US" sz="2200"/>
              <a:t>Kidney uptake</a:t>
            </a:r>
          </a:p>
          <a:p>
            <a:pPr lvl="1"/>
            <a:r>
              <a:rPr lang="en-US" sz="2200"/>
              <a:t>Indicates </a:t>
            </a:r>
            <a:r>
              <a:rPr lang="en-US" sz="2200" dirty="0"/>
              <a:t>high bilirubin</a:t>
            </a:r>
          </a:p>
          <a:p>
            <a:r>
              <a:rPr lang="en-US" sz="2400"/>
              <a:t>7 hrs post-dose: small bowel  finally seen</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444409" y="1625784"/>
            <a:ext cx="4451550" cy="4138061"/>
          </a:xfrm>
        </p:spPr>
      </p:pic>
      <p:sp>
        <p:nvSpPr>
          <p:cNvPr id="4" name="Rectangle 3">
            <a:extLst>
              <a:ext uri="{FF2B5EF4-FFF2-40B4-BE49-F238E27FC236}">
                <a16:creationId xmlns:a16="http://schemas.microsoft.com/office/drawing/2014/main" id="{5ADE38BD-0953-49A7-93F2-05BB40E56629}"/>
              </a:ext>
            </a:extLst>
          </p:cNvPr>
          <p:cNvSpPr/>
          <p:nvPr/>
        </p:nvSpPr>
        <p:spPr>
          <a:xfrm>
            <a:off x="7444409" y="604170"/>
            <a:ext cx="4267174" cy="830997"/>
          </a:xfrm>
          <a:prstGeom prst="rect">
            <a:avLst/>
          </a:prstGeom>
          <a:ln>
            <a:solidFill>
              <a:schemeClr val="accent1"/>
            </a:solidFill>
          </a:ln>
        </p:spPr>
        <p:txBody>
          <a:bodyPr wrap="square">
            <a:spAutoFit/>
          </a:bodyPr>
          <a:lstStyle/>
          <a:p>
            <a:r>
              <a:rPr lang="en-US" sz="1600" b="1"/>
              <a:t>Image legend</a:t>
            </a:r>
            <a:r>
              <a:rPr lang="en-US" sz="1600"/>
              <a:t>: a – GB, b – femoral arteries, c – liver, d – kidney, e – shielding GB, g – small bowel</a:t>
            </a:r>
            <a:endParaRPr lang="en-US" sz="1600" dirty="0"/>
          </a:p>
        </p:txBody>
      </p:sp>
      <p:sp>
        <p:nvSpPr>
          <p:cNvPr id="8" name="Rectangle 7">
            <a:extLst>
              <a:ext uri="{FF2B5EF4-FFF2-40B4-BE49-F238E27FC236}">
                <a16:creationId xmlns:a16="http://schemas.microsoft.com/office/drawing/2014/main" id="{3B6A467C-E1C4-4E9E-946E-744C23978281}"/>
              </a:ext>
            </a:extLst>
          </p:cNvPr>
          <p:cNvSpPr/>
          <p:nvPr/>
        </p:nvSpPr>
        <p:spPr>
          <a:xfrm>
            <a:off x="8040756" y="5823479"/>
            <a:ext cx="3493264" cy="307777"/>
          </a:xfrm>
          <a:prstGeom prst="rect">
            <a:avLst/>
          </a:prstGeom>
        </p:spPr>
        <p:txBody>
          <a:bodyPr wrap="none">
            <a:spAutoFit/>
          </a:bodyPr>
          <a:lstStyle/>
          <a:p>
            <a:r>
              <a:rPr lang="en-US" sz="1400">
                <a:solidFill>
                  <a:srgbClr val="FF0000"/>
                </a:solidFill>
                <a:hlinkClick r:id="rId3">
                  <a:extLst>
                    <a:ext uri="{A12FA001-AC4F-418D-AE19-62706E023703}">
                      <ahyp:hlinkClr xmlns="" xmlns:ahyp="http://schemas.microsoft.com/office/drawing/2018/hyperlinkcolor" val="tx"/>
                    </a:ext>
                  </a:extLst>
                </a:hlinkClick>
              </a:rPr>
              <a:t>www.people.vcu.edu/~mhcrosthwait</a:t>
            </a:r>
            <a:r>
              <a:rPr lang="en-US" sz="1400">
                <a:solidFill>
                  <a:srgbClr val="FF0000"/>
                </a:solidFill>
              </a:rPr>
              <a:t>.</a:t>
            </a:r>
          </a:p>
        </p:txBody>
      </p:sp>
      <p:sp>
        <p:nvSpPr>
          <p:cNvPr id="5" name="Rectangle 4">
            <a:extLst>
              <a:ext uri="{FF2B5EF4-FFF2-40B4-BE49-F238E27FC236}">
                <a16:creationId xmlns:a16="http://schemas.microsoft.com/office/drawing/2014/main" id="{C04B6EE5-9645-46B2-A219-4FAF436626A3}"/>
              </a:ext>
            </a:extLst>
          </p:cNvPr>
          <p:cNvSpPr/>
          <p:nvPr/>
        </p:nvSpPr>
        <p:spPr>
          <a:xfrm>
            <a:off x="1612417" y="5899887"/>
            <a:ext cx="5722661" cy="707886"/>
          </a:xfrm>
          <a:prstGeom prst="rect">
            <a:avLst/>
          </a:prstGeom>
        </p:spPr>
        <p:txBody>
          <a:bodyPr wrap="square">
            <a:spAutoFit/>
          </a:bodyPr>
          <a:lstStyle/>
          <a:p>
            <a:r>
              <a:rPr lang="en-US" sz="2000"/>
              <a:t>Note: lengthy imaging time to tracer visualization indicates partial obstruction</a:t>
            </a:r>
            <a:endParaRPr lang="en-US" sz="2000" dirty="0"/>
          </a:p>
        </p:txBody>
      </p:sp>
    </p:spTree>
    <p:extLst>
      <p:ext uri="{BB962C8B-B14F-4D97-AF65-F5344CB8AC3E}">
        <p14:creationId xmlns:p14="http://schemas.microsoft.com/office/powerpoint/2010/main" val="3526023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520" y="473130"/>
            <a:ext cx="5316656" cy="725719"/>
          </a:xfrm>
        </p:spPr>
        <p:txBody>
          <a:bodyPr/>
          <a:lstStyle/>
          <a:p>
            <a:r>
              <a:rPr lang="en-US" sz="3200"/>
              <a:t>Acute Cholecystitis</a:t>
            </a:r>
            <a:endParaRPr lang="en-US" dirty="0"/>
          </a:p>
        </p:txBody>
      </p:sp>
      <p:sp>
        <p:nvSpPr>
          <p:cNvPr id="3" name="Content Placeholder 2"/>
          <p:cNvSpPr>
            <a:spLocks noGrp="1"/>
          </p:cNvSpPr>
          <p:nvPr>
            <p:ph sz="half" idx="1"/>
          </p:nvPr>
        </p:nvSpPr>
        <p:spPr>
          <a:xfrm>
            <a:off x="1348959" y="1250241"/>
            <a:ext cx="6439778" cy="2849540"/>
          </a:xfrm>
        </p:spPr>
        <p:txBody>
          <a:bodyPr/>
          <a:lstStyle/>
          <a:p>
            <a:pPr lvl="1"/>
            <a:r>
              <a:rPr lang="en-US" sz="2400"/>
              <a:t>30 min post-injection</a:t>
            </a:r>
          </a:p>
          <a:p>
            <a:pPr lvl="2"/>
            <a:r>
              <a:rPr lang="en-US" sz="2200"/>
              <a:t>Activity seen </a:t>
            </a:r>
            <a:r>
              <a:rPr lang="en-US" sz="2200" dirty="0"/>
              <a:t>in the </a:t>
            </a:r>
            <a:r>
              <a:rPr lang="en-US" sz="2200"/>
              <a:t>small bowel</a:t>
            </a:r>
            <a:endParaRPr lang="en-US" sz="2200" dirty="0"/>
          </a:p>
          <a:p>
            <a:pPr lvl="1"/>
            <a:r>
              <a:rPr lang="en-US" sz="2400"/>
              <a:t>2 hrs post-injection </a:t>
            </a:r>
            <a:endParaRPr lang="en-US" sz="2400" dirty="0"/>
          </a:p>
          <a:p>
            <a:pPr lvl="2"/>
            <a:r>
              <a:rPr lang="en-US" sz="2000" dirty="0"/>
              <a:t>No </a:t>
            </a:r>
            <a:r>
              <a:rPr lang="en-US" sz="2000"/>
              <a:t>activity in </a:t>
            </a:r>
            <a:r>
              <a:rPr lang="en-US" sz="2000" dirty="0"/>
              <a:t>the liver </a:t>
            </a:r>
          </a:p>
          <a:p>
            <a:pPr lvl="2"/>
            <a:r>
              <a:rPr lang="en-US" sz="2000"/>
              <a:t>GB not visualized</a:t>
            </a:r>
            <a:endParaRPr lang="en-US" sz="2000" dirty="0"/>
          </a:p>
          <a:p>
            <a:pPr lvl="2"/>
            <a:r>
              <a:rPr lang="en-US" sz="2000" dirty="0"/>
              <a:t>Extensive activity in the </a:t>
            </a:r>
            <a:r>
              <a:rPr lang="en-US" sz="2000"/>
              <a:t>small bowel</a:t>
            </a:r>
            <a:endParaRPr lang="en-US"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65709" y="499331"/>
            <a:ext cx="4064481" cy="3778250"/>
          </a:xfrm>
        </p:spPr>
      </p:pic>
      <p:sp>
        <p:nvSpPr>
          <p:cNvPr id="6" name="Rectangle 5">
            <a:extLst>
              <a:ext uri="{FF2B5EF4-FFF2-40B4-BE49-F238E27FC236}">
                <a16:creationId xmlns:a16="http://schemas.microsoft.com/office/drawing/2014/main" id="{BFF3843C-0CAA-4DC1-BAB9-75E32B9AC027}"/>
              </a:ext>
            </a:extLst>
          </p:cNvPr>
          <p:cNvSpPr/>
          <p:nvPr/>
        </p:nvSpPr>
        <p:spPr>
          <a:xfrm>
            <a:off x="5374232" y="6215593"/>
            <a:ext cx="6170349" cy="338554"/>
          </a:xfrm>
          <a:prstGeom prst="rect">
            <a:avLst/>
          </a:prstGeom>
        </p:spPr>
        <p:txBody>
          <a:bodyPr wrap="square">
            <a:spAutoFit/>
          </a:bodyPr>
          <a:lstStyle/>
          <a:p>
            <a:r>
              <a:rPr lang="en-US" sz="1600"/>
              <a:t>Left: </a:t>
            </a:r>
            <a:r>
              <a:rPr lang="en-US" sz="1600">
                <a:solidFill>
                  <a:srgbClr val="FF0000"/>
                </a:solidFill>
              </a:rPr>
              <a:t>http://www.ultrasound-images.com/gall-bladder.htm</a:t>
            </a:r>
            <a:endParaRPr lang="en-US" sz="1600" dirty="0">
              <a:solidFill>
                <a:srgbClr val="FF0000"/>
              </a:solidFill>
            </a:endParaRPr>
          </a:p>
        </p:txBody>
      </p:sp>
      <p:pic>
        <p:nvPicPr>
          <p:cNvPr id="7" name="Picture 6">
            <a:extLst>
              <a:ext uri="{FF2B5EF4-FFF2-40B4-BE49-F238E27FC236}">
                <a16:creationId xmlns:a16="http://schemas.microsoft.com/office/drawing/2014/main" id="{A9A1F998-B79A-45D0-B53A-456EEBCF2B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3767" y="4099781"/>
            <a:ext cx="3435884" cy="2580419"/>
          </a:xfrm>
          <a:prstGeom prst="rect">
            <a:avLst/>
          </a:prstGeom>
        </p:spPr>
      </p:pic>
      <p:sp>
        <p:nvSpPr>
          <p:cNvPr id="8" name="Rectangle 7">
            <a:extLst>
              <a:ext uri="{FF2B5EF4-FFF2-40B4-BE49-F238E27FC236}">
                <a16:creationId xmlns:a16="http://schemas.microsoft.com/office/drawing/2014/main" id="{2FC02084-FCC7-482A-AD8B-0B5DC20F2A51}"/>
              </a:ext>
            </a:extLst>
          </p:cNvPr>
          <p:cNvSpPr/>
          <p:nvPr/>
        </p:nvSpPr>
        <p:spPr>
          <a:xfrm>
            <a:off x="8051317" y="4319181"/>
            <a:ext cx="3493264" cy="307777"/>
          </a:xfrm>
          <a:prstGeom prst="rect">
            <a:avLst/>
          </a:prstGeom>
        </p:spPr>
        <p:txBody>
          <a:bodyPr wrap="none">
            <a:spAutoFit/>
          </a:bodyPr>
          <a:lstStyle/>
          <a:p>
            <a:r>
              <a:rPr lang="en-US" sz="1400">
                <a:solidFill>
                  <a:srgbClr val="FF0000"/>
                </a:solidFill>
                <a:hlinkClick r:id="rId4">
                  <a:extLst>
                    <a:ext uri="{A12FA001-AC4F-418D-AE19-62706E023703}">
                      <ahyp:hlinkClr xmlns="" xmlns:ahyp="http://schemas.microsoft.com/office/drawing/2018/hyperlinkcolor" val="tx"/>
                    </a:ext>
                  </a:extLst>
                </a:hlinkClick>
              </a:rPr>
              <a:t>www.people.vcu.edu/~mhcrosthwait</a:t>
            </a:r>
            <a:r>
              <a:rPr lang="en-US" sz="1400">
                <a:solidFill>
                  <a:srgbClr val="FF0000"/>
                </a:solidFill>
              </a:rPr>
              <a:t>.</a:t>
            </a:r>
          </a:p>
        </p:txBody>
      </p:sp>
    </p:spTree>
    <p:extLst>
      <p:ext uri="{BB962C8B-B14F-4D97-AF65-F5344CB8AC3E}">
        <p14:creationId xmlns:p14="http://schemas.microsoft.com/office/powerpoint/2010/main" val="2923283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413" y="524125"/>
            <a:ext cx="8911687" cy="638633"/>
          </a:xfrm>
        </p:spPr>
        <p:txBody>
          <a:bodyPr>
            <a:normAutofit fontScale="90000"/>
          </a:bodyPr>
          <a:lstStyle/>
          <a:p>
            <a:r>
              <a:rPr lang="en-US"/>
              <a:t>Bile Leak</a:t>
            </a:r>
            <a:endParaRPr lang="en-US" dirty="0"/>
          </a:p>
        </p:txBody>
      </p:sp>
      <p:sp>
        <p:nvSpPr>
          <p:cNvPr id="3" name="Content Placeholder 2"/>
          <p:cNvSpPr>
            <a:spLocks noGrp="1"/>
          </p:cNvSpPr>
          <p:nvPr>
            <p:ph sz="half" idx="1"/>
          </p:nvPr>
        </p:nvSpPr>
        <p:spPr>
          <a:xfrm>
            <a:off x="2027413" y="1276833"/>
            <a:ext cx="4353509" cy="3777622"/>
          </a:xfrm>
        </p:spPr>
        <p:txBody>
          <a:bodyPr/>
          <a:lstStyle/>
          <a:p>
            <a:r>
              <a:rPr lang="en-US" sz="2400"/>
              <a:t>Post-laparoscopic cholecystectomy</a:t>
            </a:r>
          </a:p>
          <a:p>
            <a:r>
              <a:rPr lang="en-US" sz="2400"/>
              <a:t>Pt </a:t>
            </a:r>
            <a:r>
              <a:rPr lang="en-US" sz="2400" dirty="0"/>
              <a:t>returned </a:t>
            </a:r>
            <a:r>
              <a:rPr lang="en-US" sz="2400"/>
              <a:t>to ER 10 days </a:t>
            </a:r>
          </a:p>
          <a:p>
            <a:pPr lvl="1"/>
            <a:r>
              <a:rPr lang="en-US" sz="2200"/>
              <a:t>Abdominal pain</a:t>
            </a:r>
          </a:p>
          <a:p>
            <a:pPr lvl="1"/>
            <a:r>
              <a:rPr lang="en-US" sz="2200"/>
              <a:t>Vomiting</a:t>
            </a:r>
          </a:p>
          <a:p>
            <a:pPr lvl="1"/>
            <a:r>
              <a:rPr lang="en-US" sz="2200"/>
              <a:t>Low-grade fever</a:t>
            </a:r>
            <a:endParaRPr lang="en-US" sz="2200" dirty="0"/>
          </a:p>
          <a:p>
            <a:r>
              <a:rPr lang="en-US" sz="2400"/>
              <a:t>Imaging shows leak caused by the surgery </a:t>
            </a:r>
            <a:endParaRPr lang="en-US" sz="2400" dirty="0"/>
          </a:p>
          <a:p>
            <a:pPr marL="457200" lvl="1" indent="0">
              <a:buNone/>
            </a:pPr>
            <a:endParaRPr lang="en-US" sz="2000" dirty="0"/>
          </a:p>
        </p:txBody>
      </p:sp>
      <p:pic>
        <p:nvPicPr>
          <p:cNvPr id="2054" name="Picture 6" descr="Post cholecystectomy">
            <a:extLst>
              <a:ext uri="{FF2B5EF4-FFF2-40B4-BE49-F238E27FC236}">
                <a16:creationId xmlns:a16="http://schemas.microsoft.com/office/drawing/2014/main" id="{53EF4C27-92C8-4A5F-8B9F-97CF808B33B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4756"/>
          <a:stretch/>
        </p:blipFill>
        <p:spPr bwMode="auto">
          <a:xfrm>
            <a:off x="6610573" y="1711011"/>
            <a:ext cx="4869297" cy="2909266"/>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a:extLst>
              <a:ext uri="{FF2B5EF4-FFF2-40B4-BE49-F238E27FC236}">
                <a16:creationId xmlns:a16="http://schemas.microsoft.com/office/drawing/2014/main" id="{10959EC2-8E4B-40C5-8521-DBF9D9C633BB}"/>
              </a:ext>
            </a:extLst>
          </p:cNvPr>
          <p:cNvSpPr/>
          <p:nvPr/>
        </p:nvSpPr>
        <p:spPr>
          <a:xfrm>
            <a:off x="7477474" y="4848427"/>
            <a:ext cx="3493264" cy="307777"/>
          </a:xfrm>
          <a:prstGeom prst="rect">
            <a:avLst/>
          </a:prstGeom>
        </p:spPr>
        <p:txBody>
          <a:bodyPr wrap="none">
            <a:spAutoFit/>
          </a:bodyPr>
          <a:lstStyle/>
          <a:p>
            <a:r>
              <a:rPr lang="en-US" sz="1400">
                <a:solidFill>
                  <a:srgbClr val="FF0000"/>
                </a:solidFill>
                <a:hlinkClick r:id="rId3">
                  <a:extLst>
                    <a:ext uri="{A12FA001-AC4F-418D-AE19-62706E023703}">
                      <ahyp:hlinkClr xmlns="" xmlns:ahyp="http://schemas.microsoft.com/office/drawing/2018/hyperlinkcolor" val="tx"/>
                    </a:ext>
                  </a:extLst>
                </a:hlinkClick>
              </a:rPr>
              <a:t>www.people.vcu.edu/~mhcrosthwait</a:t>
            </a:r>
            <a:r>
              <a:rPr lang="en-US" sz="1400">
                <a:solidFill>
                  <a:srgbClr val="FF0000"/>
                </a:solidFill>
              </a:rPr>
              <a:t>.</a:t>
            </a:r>
          </a:p>
        </p:txBody>
      </p:sp>
    </p:spTree>
    <p:extLst>
      <p:ext uri="{BB962C8B-B14F-4D97-AF65-F5344CB8AC3E}">
        <p14:creationId xmlns:p14="http://schemas.microsoft.com/office/powerpoint/2010/main" val="108609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631A-FA2B-4776-8438-0BA65243E898}"/>
              </a:ext>
            </a:extLst>
          </p:cNvPr>
          <p:cNvSpPr>
            <a:spLocks noGrp="1"/>
          </p:cNvSpPr>
          <p:nvPr>
            <p:ph type="title"/>
          </p:nvPr>
        </p:nvSpPr>
        <p:spPr>
          <a:xfrm>
            <a:off x="1729608" y="674479"/>
            <a:ext cx="8911687" cy="1280890"/>
          </a:xfrm>
        </p:spPr>
        <p:txBody>
          <a:bodyPr>
            <a:normAutofit/>
          </a:bodyPr>
          <a:lstStyle/>
          <a:p>
            <a:r>
              <a:rPr lang="en-US" sz="3200"/>
              <a:t>Biliary Atresia</a:t>
            </a:r>
          </a:p>
        </p:txBody>
      </p:sp>
      <p:sp>
        <p:nvSpPr>
          <p:cNvPr id="8" name="Content Placeholder 7"/>
          <p:cNvSpPr>
            <a:spLocks noGrp="1"/>
          </p:cNvSpPr>
          <p:nvPr>
            <p:ph sz="half" idx="1"/>
          </p:nvPr>
        </p:nvSpPr>
        <p:spPr>
          <a:xfrm>
            <a:off x="1640156" y="1438806"/>
            <a:ext cx="5606311" cy="3212705"/>
          </a:xfrm>
        </p:spPr>
        <p:txBody>
          <a:bodyPr>
            <a:normAutofit lnSpcReduction="10000"/>
          </a:bodyPr>
          <a:lstStyle/>
          <a:p>
            <a:r>
              <a:rPr lang="en-US" sz="2400"/>
              <a:t>Pediatric Pt: biliary atresia </a:t>
            </a:r>
            <a:r>
              <a:rPr lang="en-US" sz="2400" dirty="0"/>
              <a:t>vs neonatal hepatitis</a:t>
            </a:r>
          </a:p>
          <a:p>
            <a:r>
              <a:rPr lang="en-US" sz="2400" dirty="0"/>
              <a:t>Prior </a:t>
            </a:r>
            <a:r>
              <a:rPr lang="en-US" sz="2400"/>
              <a:t>to exam: pretreat pt with phenobarbital to enhance </a:t>
            </a:r>
            <a:r>
              <a:rPr lang="en-US" sz="2400" dirty="0"/>
              <a:t>bile flow </a:t>
            </a:r>
          </a:p>
          <a:p>
            <a:r>
              <a:rPr lang="en-US" sz="2400" dirty="0"/>
              <a:t>Suggested </a:t>
            </a:r>
            <a:r>
              <a:rPr lang="en-US" sz="2400"/>
              <a:t>dose prior to procedure</a:t>
            </a:r>
            <a:endParaRPr lang="en-US" sz="2400" dirty="0"/>
          </a:p>
          <a:p>
            <a:pPr lvl="1"/>
            <a:r>
              <a:rPr lang="en-US" sz="2000" dirty="0"/>
              <a:t>5mg/kg/day for </a:t>
            </a:r>
            <a:r>
              <a:rPr lang="en-US" sz="2000"/>
              <a:t>5 days</a:t>
            </a:r>
            <a:endParaRPr lang="en-US" sz="2000" dirty="0"/>
          </a:p>
          <a:p>
            <a:endParaRPr lang="en-US" dirty="0"/>
          </a:p>
        </p:txBody>
      </p:sp>
      <p:pic>
        <p:nvPicPr>
          <p:cNvPr id="10" name="Content Placeholder 9"/>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58339" y="711696"/>
            <a:ext cx="3720748" cy="5301068"/>
          </a:xfrm>
        </p:spPr>
      </p:pic>
      <p:sp>
        <p:nvSpPr>
          <p:cNvPr id="11" name="Rectangle 10"/>
          <p:cNvSpPr/>
          <p:nvPr/>
        </p:nvSpPr>
        <p:spPr>
          <a:xfrm>
            <a:off x="7858339" y="6146304"/>
            <a:ext cx="3403441" cy="523220"/>
          </a:xfrm>
          <a:prstGeom prst="rect">
            <a:avLst/>
          </a:prstGeom>
        </p:spPr>
        <p:txBody>
          <a:bodyPr wrap="square">
            <a:spAutoFit/>
          </a:bodyPr>
          <a:lstStyle/>
          <a:p>
            <a:r>
              <a:rPr lang="it-IT" sz="1400">
                <a:hlinkClick r:id="rId3"/>
              </a:rPr>
              <a:t>https://www.slideshare.net/jiraporn_biliary atresia. Accessed 8-16-20.</a:t>
            </a:r>
            <a:r>
              <a:rPr lang="en-US" sz="1400"/>
              <a:t> </a:t>
            </a:r>
            <a:endParaRPr lang="en-US" sz="1400" dirty="0"/>
          </a:p>
        </p:txBody>
      </p:sp>
      <p:sp>
        <p:nvSpPr>
          <p:cNvPr id="4" name="Rectangle 3">
            <a:extLst>
              <a:ext uri="{FF2B5EF4-FFF2-40B4-BE49-F238E27FC236}">
                <a16:creationId xmlns:a16="http://schemas.microsoft.com/office/drawing/2014/main" id="{946E3480-4E3E-469C-AB92-C1F30535C368}"/>
              </a:ext>
            </a:extLst>
          </p:cNvPr>
          <p:cNvSpPr/>
          <p:nvPr/>
        </p:nvSpPr>
        <p:spPr>
          <a:xfrm>
            <a:off x="1749485" y="4902632"/>
            <a:ext cx="5387651" cy="1323439"/>
          </a:xfrm>
          <a:prstGeom prst="rect">
            <a:avLst/>
          </a:prstGeom>
        </p:spPr>
        <p:txBody>
          <a:bodyPr wrap="square">
            <a:spAutoFit/>
          </a:bodyPr>
          <a:lstStyle/>
          <a:p>
            <a:pPr lvl="0" defTabSz="457200">
              <a:spcBef>
                <a:spcPts val="1000"/>
              </a:spcBef>
              <a:buClr>
                <a:srgbClr val="A53010"/>
              </a:buClr>
            </a:pPr>
            <a:r>
              <a:rPr lang="en-US" sz="2000">
                <a:solidFill>
                  <a:prstClr val="black">
                    <a:lumMod val="75000"/>
                    <a:lumOff val="25000"/>
                  </a:prstClr>
                </a:solidFill>
              </a:rPr>
              <a:t>These images are an example of </a:t>
            </a:r>
            <a:r>
              <a:rPr lang="en-US" sz="2000" u="sng">
                <a:solidFill>
                  <a:prstClr val="black">
                    <a:lumMod val="75000"/>
                    <a:lumOff val="25000"/>
                  </a:prstClr>
                </a:solidFill>
              </a:rPr>
              <a:t>no</a:t>
            </a:r>
            <a:r>
              <a:rPr lang="en-US" sz="2000">
                <a:solidFill>
                  <a:prstClr val="black">
                    <a:lumMod val="75000"/>
                    <a:lumOff val="25000"/>
                  </a:prstClr>
                </a:solidFill>
              </a:rPr>
              <a:t> activity flowing out of the liver into the hepatobiliary tree. Activity seen only in liver and urinary bladder at 24 hrs.</a:t>
            </a:r>
            <a:endParaRPr lang="en-US" sz="2000" dirty="0">
              <a:solidFill>
                <a:prstClr val="black">
                  <a:lumMod val="75000"/>
                  <a:lumOff val="25000"/>
                </a:prstClr>
              </a:solidFill>
            </a:endParaRPr>
          </a:p>
        </p:txBody>
      </p:sp>
    </p:spTree>
    <p:extLst>
      <p:ext uri="{BB962C8B-B14F-4D97-AF65-F5344CB8AC3E}">
        <p14:creationId xmlns:p14="http://schemas.microsoft.com/office/powerpoint/2010/main" val="484635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41244-B83A-4912-8F2C-6CAD3BBEE852}"/>
              </a:ext>
            </a:extLst>
          </p:cNvPr>
          <p:cNvSpPr>
            <a:spLocks noGrp="1"/>
          </p:cNvSpPr>
          <p:nvPr>
            <p:ph type="title"/>
          </p:nvPr>
        </p:nvSpPr>
        <p:spPr>
          <a:xfrm>
            <a:off x="1738669" y="231277"/>
            <a:ext cx="8911687" cy="553914"/>
          </a:xfrm>
        </p:spPr>
        <p:txBody>
          <a:bodyPr>
            <a:normAutofit fontScale="90000"/>
          </a:bodyPr>
          <a:lstStyle/>
          <a:p>
            <a:r>
              <a:rPr lang="en-US" sz="3200"/>
              <a:t>References</a:t>
            </a:r>
          </a:p>
        </p:txBody>
      </p:sp>
      <p:sp>
        <p:nvSpPr>
          <p:cNvPr id="3" name="Content Placeholder 2">
            <a:extLst>
              <a:ext uri="{FF2B5EF4-FFF2-40B4-BE49-F238E27FC236}">
                <a16:creationId xmlns:a16="http://schemas.microsoft.com/office/drawing/2014/main" id="{93E0FFDC-0D42-47AE-934C-B022AFA0AAF7}"/>
              </a:ext>
            </a:extLst>
          </p:cNvPr>
          <p:cNvSpPr>
            <a:spLocks noGrp="1"/>
          </p:cNvSpPr>
          <p:nvPr>
            <p:ph idx="1"/>
          </p:nvPr>
        </p:nvSpPr>
        <p:spPr>
          <a:xfrm>
            <a:off x="1851403" y="1233001"/>
            <a:ext cx="10196951" cy="5493476"/>
          </a:xfrm>
        </p:spPr>
        <p:txBody>
          <a:bodyPr>
            <a:normAutofit fontScale="77500" lnSpcReduction="20000"/>
          </a:bodyPr>
          <a:lstStyle/>
          <a:p>
            <a:pPr>
              <a:buClrTx/>
              <a:buFont typeface="+mj-lt"/>
              <a:buAutoNum type="arabicPeriod"/>
            </a:pPr>
            <a:r>
              <a:rPr lang="en-US" sz="2100" dirty="0" err="1" smtClean="0">
                <a:solidFill>
                  <a:schemeClr val="tx1"/>
                </a:solidFill>
              </a:rPr>
              <a:t>Taplin</a:t>
            </a:r>
            <a:r>
              <a:rPr lang="en-US" sz="2100" dirty="0" smtClean="0">
                <a:solidFill>
                  <a:schemeClr val="tx1"/>
                </a:solidFill>
              </a:rPr>
              <a:t>, et al. </a:t>
            </a:r>
            <a:r>
              <a:rPr lang="en-US" sz="2100" i="1" dirty="0" smtClean="0">
                <a:solidFill>
                  <a:schemeClr val="tx1"/>
                </a:solidFill>
              </a:rPr>
              <a:t>J Lab </a:t>
            </a:r>
            <a:r>
              <a:rPr lang="en-US" sz="2100" i="1" dirty="0" err="1" smtClean="0">
                <a:solidFill>
                  <a:schemeClr val="tx1"/>
                </a:solidFill>
              </a:rPr>
              <a:t>Clin</a:t>
            </a:r>
            <a:r>
              <a:rPr lang="en-US" sz="2100" i="1" dirty="0" smtClean="0">
                <a:solidFill>
                  <a:schemeClr val="tx1"/>
                </a:solidFill>
              </a:rPr>
              <a:t> Med </a:t>
            </a:r>
            <a:r>
              <a:rPr lang="en-US" sz="2100" dirty="0" smtClean="0">
                <a:solidFill>
                  <a:schemeClr val="tx1"/>
                </a:solidFill>
              </a:rPr>
              <a:t>1955 May;45(5):665-78.</a:t>
            </a:r>
          </a:p>
          <a:p>
            <a:pPr>
              <a:buClrTx/>
              <a:buFont typeface="+mj-lt"/>
              <a:buAutoNum type="arabicPeriod"/>
            </a:pPr>
            <a:r>
              <a:rPr lang="en-US" sz="2100" dirty="0" err="1" smtClean="0">
                <a:solidFill>
                  <a:schemeClr val="tx1"/>
                </a:solidFill>
              </a:rPr>
              <a:t>Wochenschr</a:t>
            </a:r>
            <a:r>
              <a:rPr lang="en-US" sz="2100" dirty="0" smtClean="0">
                <a:solidFill>
                  <a:schemeClr val="tx1"/>
                </a:solidFill>
              </a:rPr>
              <a:t> SM. Hepatobiliary scintigraphy: a functional test. 1978 Dec 2;108(48):1896-9. </a:t>
            </a:r>
          </a:p>
          <a:p>
            <a:pPr>
              <a:buClrTx/>
              <a:buFont typeface="+mj-lt"/>
              <a:buAutoNum type="arabicPeriod"/>
            </a:pPr>
            <a:r>
              <a:rPr lang="en-US" sz="2100" dirty="0" err="1" smtClean="0">
                <a:solidFill>
                  <a:schemeClr val="tx1"/>
                </a:solidFill>
              </a:rPr>
              <a:t>Datz</a:t>
            </a:r>
            <a:r>
              <a:rPr lang="en-US" sz="2100" dirty="0" smtClean="0">
                <a:solidFill>
                  <a:schemeClr val="tx1"/>
                </a:solidFill>
              </a:rPr>
              <a:t> FL. Handbook of Nuclear Medicine, 2</a:t>
            </a:r>
            <a:r>
              <a:rPr lang="en-US" sz="2100" baseline="30000" dirty="0" smtClean="0">
                <a:solidFill>
                  <a:schemeClr val="tx1"/>
                </a:solidFill>
              </a:rPr>
              <a:t>nd</a:t>
            </a:r>
            <a:r>
              <a:rPr lang="en-US" sz="2100" dirty="0" smtClean="0">
                <a:solidFill>
                  <a:schemeClr val="tx1"/>
                </a:solidFill>
              </a:rPr>
              <a:t> Edition, Mosby 1992.</a:t>
            </a:r>
          </a:p>
          <a:p>
            <a:pPr>
              <a:buClrTx/>
              <a:buFont typeface="+mj-lt"/>
              <a:buAutoNum type="arabicPeriod"/>
            </a:pPr>
            <a:r>
              <a:rPr lang="en-US" sz="2100" dirty="0" smtClean="0">
                <a:solidFill>
                  <a:schemeClr val="tx1"/>
                </a:solidFill>
              </a:rPr>
              <a:t>Tc-99m </a:t>
            </a:r>
            <a:r>
              <a:rPr lang="en-US" sz="2100" dirty="0" err="1" smtClean="0">
                <a:solidFill>
                  <a:schemeClr val="tx1"/>
                </a:solidFill>
              </a:rPr>
              <a:t>BrIDA</a:t>
            </a:r>
            <a:r>
              <a:rPr lang="en-US" sz="2100" dirty="0" smtClean="0">
                <a:solidFill>
                  <a:schemeClr val="tx1"/>
                </a:solidFill>
              </a:rPr>
              <a:t> Hepatobiliary (“HIDA”) Scan (online) </a:t>
            </a:r>
            <a:r>
              <a:rPr lang="en-US" sz="2100" dirty="0" smtClean="0">
                <a:solidFill>
                  <a:schemeClr val="tx1"/>
                </a:solidFill>
                <a:hlinkClick r:id="rId2">
                  <a:extLst>
                    <a:ext uri="{A12FA001-AC4F-418D-AE19-62706E023703}">
                      <ahyp:hlinkClr xmlns="" xmlns:ahyp="http://schemas.microsoft.com/office/drawing/2018/hyperlinkcolor" val="tx"/>
                    </a:ext>
                  </a:extLst>
                </a:hlinkClick>
              </a:rPr>
              <a:t>http://www.nucmedresource.com/hepatobiliary-hida-scan.html</a:t>
            </a:r>
            <a:r>
              <a:rPr lang="en-US" sz="2100" dirty="0" smtClean="0">
                <a:solidFill>
                  <a:schemeClr val="tx1"/>
                </a:solidFill>
              </a:rPr>
              <a:t>.</a:t>
            </a:r>
          </a:p>
          <a:p>
            <a:pPr>
              <a:buClrTx/>
              <a:buFont typeface="+mj-lt"/>
              <a:buAutoNum type="arabicPeriod"/>
            </a:pPr>
            <a:r>
              <a:rPr lang="en-US" sz="2100" dirty="0" err="1" smtClean="0">
                <a:solidFill>
                  <a:schemeClr val="tx1"/>
                </a:solidFill>
              </a:rPr>
              <a:t>Ziessman</a:t>
            </a:r>
            <a:r>
              <a:rPr lang="en-US" sz="2100" dirty="0" smtClean="0">
                <a:solidFill>
                  <a:schemeClr val="tx1"/>
                </a:solidFill>
              </a:rPr>
              <a:t> HA et al. 2010 </a:t>
            </a:r>
            <a:r>
              <a:rPr lang="en-US" sz="2100" i="1" dirty="0" smtClean="0">
                <a:solidFill>
                  <a:schemeClr val="tx1"/>
                </a:solidFill>
              </a:rPr>
              <a:t>J </a:t>
            </a:r>
            <a:r>
              <a:rPr lang="en-US" sz="2100" i="1" dirty="0" err="1" smtClean="0">
                <a:solidFill>
                  <a:schemeClr val="tx1"/>
                </a:solidFill>
              </a:rPr>
              <a:t>Nucl</a:t>
            </a:r>
            <a:r>
              <a:rPr lang="en-US" sz="2100" i="1" dirty="0" smtClean="0">
                <a:solidFill>
                  <a:schemeClr val="tx1"/>
                </a:solidFill>
              </a:rPr>
              <a:t> Med. </a:t>
            </a:r>
            <a:r>
              <a:rPr lang="en-US" sz="2100" dirty="0" smtClean="0">
                <a:solidFill>
                  <a:schemeClr val="tx1"/>
                </a:solidFill>
              </a:rPr>
              <a:t>2010;51:277-281 (online) </a:t>
            </a:r>
            <a:r>
              <a:rPr lang="en-US" sz="2100" dirty="0" smtClean="0">
                <a:solidFill>
                  <a:schemeClr val="tx1"/>
                </a:solidFill>
                <a:hlinkClick r:id="rId3">
                  <a:extLst>
                    <a:ext uri="{A12FA001-AC4F-418D-AE19-62706E023703}">
                      <ahyp:hlinkClr xmlns="" xmlns:ahyp="http://schemas.microsoft.com/office/drawing/2018/hyperlinkcolor" val="tx"/>
                    </a:ext>
                  </a:extLst>
                </a:hlinkClick>
              </a:rPr>
              <a:t>http://jnm.snmjournals.org/content/51/2/277.full.pdf</a:t>
            </a:r>
            <a:r>
              <a:rPr lang="en-US" sz="2100" dirty="0" smtClean="0">
                <a:solidFill>
                  <a:schemeClr val="tx1"/>
                </a:solidFill>
              </a:rPr>
              <a:t>.</a:t>
            </a:r>
          </a:p>
          <a:p>
            <a:pPr>
              <a:buClrTx/>
              <a:buFont typeface="+mj-lt"/>
              <a:buAutoNum type="arabicPeriod"/>
            </a:pPr>
            <a:r>
              <a:rPr lang="en-US" sz="2100" dirty="0" err="1" smtClean="0">
                <a:solidFill>
                  <a:schemeClr val="tx1"/>
                </a:solidFill>
              </a:rPr>
              <a:t>Kwatra</a:t>
            </a:r>
            <a:r>
              <a:rPr lang="en-US" sz="2100" dirty="0" smtClean="0">
                <a:solidFill>
                  <a:schemeClr val="tx1"/>
                </a:solidFill>
              </a:rPr>
              <a:t> N, et al. </a:t>
            </a:r>
            <a:r>
              <a:rPr lang="en-US" sz="2100" i="1" dirty="0" err="1" smtClean="0">
                <a:solidFill>
                  <a:schemeClr val="tx1"/>
                </a:solidFill>
              </a:rPr>
              <a:t>Pediatr</a:t>
            </a:r>
            <a:r>
              <a:rPr lang="en-US" sz="2100" i="1" dirty="0" smtClean="0">
                <a:solidFill>
                  <a:schemeClr val="tx1"/>
                </a:solidFill>
              </a:rPr>
              <a:t> </a:t>
            </a:r>
            <a:r>
              <a:rPr lang="en-US" sz="2100" i="1" dirty="0" err="1" smtClean="0">
                <a:solidFill>
                  <a:schemeClr val="tx1"/>
                </a:solidFill>
              </a:rPr>
              <a:t>Radiol</a:t>
            </a:r>
            <a:r>
              <a:rPr lang="en-US" sz="2100" i="1" dirty="0" smtClean="0">
                <a:solidFill>
                  <a:schemeClr val="tx1"/>
                </a:solidFill>
              </a:rPr>
              <a:t> </a:t>
            </a:r>
            <a:r>
              <a:rPr lang="en-US" sz="2100" dirty="0" smtClean="0">
                <a:solidFill>
                  <a:schemeClr val="tx1"/>
                </a:solidFill>
              </a:rPr>
              <a:t>2013;16(10):1365-75 (online) </a:t>
            </a:r>
            <a:r>
              <a:rPr lang="en-US" sz="2100" dirty="0" smtClean="0">
                <a:solidFill>
                  <a:schemeClr val="tx1"/>
                </a:solidFill>
                <a:hlinkClick r:id="rId4">
                  <a:extLst>
                    <a:ext uri="{A12FA001-AC4F-418D-AE19-62706E023703}">
                      <ahyp:hlinkClr xmlns="" xmlns:ahyp="http://schemas.microsoft.com/office/drawing/2018/hyperlinkcolor" val="tx"/>
                    </a:ext>
                  </a:extLst>
                </a:hlinkClick>
              </a:rPr>
              <a:t>https://link.springer.com/article/10.1007%2Fs00247-013-2704-3</a:t>
            </a:r>
            <a:r>
              <a:rPr lang="en-US" sz="2100" dirty="0" smtClean="0">
                <a:solidFill>
                  <a:schemeClr val="tx1"/>
                </a:solidFill>
              </a:rPr>
              <a:t>.</a:t>
            </a:r>
          </a:p>
          <a:p>
            <a:pPr>
              <a:buClrTx/>
              <a:buFont typeface="+mj-lt"/>
              <a:buAutoNum type="arabicPeriod"/>
            </a:pPr>
            <a:r>
              <a:rPr lang="en-US" sz="2100" dirty="0" err="1" smtClean="0">
                <a:solidFill>
                  <a:schemeClr val="tx1"/>
                </a:solidFill>
              </a:rPr>
              <a:t>Tulchinsky</a:t>
            </a:r>
            <a:r>
              <a:rPr lang="en-US" sz="2100" dirty="0" smtClean="0">
                <a:solidFill>
                  <a:schemeClr val="tx1"/>
                </a:solidFill>
              </a:rPr>
              <a:t> M, et al. SNM Practice Guideline for Hepatobiliary Scintigraphy 4.0. </a:t>
            </a:r>
            <a:r>
              <a:rPr lang="en-US" sz="2100" i="1" dirty="0" smtClean="0">
                <a:solidFill>
                  <a:schemeClr val="tx1"/>
                </a:solidFill>
              </a:rPr>
              <a:t>J </a:t>
            </a:r>
            <a:r>
              <a:rPr lang="en-US" sz="2100" i="1" dirty="0" err="1" smtClean="0">
                <a:solidFill>
                  <a:schemeClr val="tx1"/>
                </a:solidFill>
              </a:rPr>
              <a:t>Nucl</a:t>
            </a:r>
            <a:r>
              <a:rPr lang="en-US" sz="2100" i="1" dirty="0" smtClean="0">
                <a:solidFill>
                  <a:schemeClr val="tx1"/>
                </a:solidFill>
              </a:rPr>
              <a:t> Med</a:t>
            </a:r>
            <a:r>
              <a:rPr lang="en-US" sz="2100" dirty="0" smtClean="0">
                <a:solidFill>
                  <a:schemeClr val="tx1"/>
                </a:solidFill>
              </a:rPr>
              <a:t> 2010 Dec;38:4 (online) </a:t>
            </a:r>
            <a:r>
              <a:rPr lang="en-US" sz="2100" dirty="0" smtClean="0">
                <a:solidFill>
                  <a:schemeClr val="tx1"/>
                </a:solidFill>
                <a:hlinkClick r:id="rId5">
                  <a:extLst>
                    <a:ext uri="{A12FA001-AC4F-418D-AE19-62706E023703}">
                      <ahyp:hlinkClr xmlns="" xmlns:ahyp="http://schemas.microsoft.com/office/drawing/2018/hyperlinkcolor" val="tx"/>
                    </a:ext>
                  </a:extLst>
                </a:hlinkClick>
              </a:rPr>
              <a:t>http://snmmi.files.cms-plus.com/docs/Hepatobiliary_Scintigraphy_V4.0b.pdf</a:t>
            </a:r>
            <a:r>
              <a:rPr lang="en-US" sz="2100" dirty="0" smtClean="0">
                <a:solidFill>
                  <a:schemeClr val="tx1"/>
                </a:solidFill>
              </a:rPr>
              <a:t>.</a:t>
            </a:r>
          </a:p>
          <a:p>
            <a:pPr>
              <a:buClrTx/>
              <a:buFont typeface="+mj-lt"/>
              <a:buAutoNum type="arabicPeriod"/>
            </a:pPr>
            <a:r>
              <a:rPr lang="en-US" sz="2100" dirty="0" smtClean="0">
                <a:solidFill>
                  <a:schemeClr val="tx1"/>
                </a:solidFill>
              </a:rPr>
              <a:t>Treves, ST. Pediatric Nuclear Medicine. New York: Springer 1995.</a:t>
            </a:r>
          </a:p>
          <a:p>
            <a:pPr>
              <a:buClrTx/>
              <a:buFont typeface="+mj-lt"/>
              <a:buAutoNum type="arabicPeriod"/>
            </a:pPr>
            <a:r>
              <a:rPr lang="en-US" sz="2100" dirty="0" err="1" smtClean="0">
                <a:solidFill>
                  <a:schemeClr val="tx1"/>
                </a:solidFill>
              </a:rPr>
              <a:t>Ziessman</a:t>
            </a:r>
            <a:r>
              <a:rPr lang="en-US" sz="2100" dirty="0" smtClean="0">
                <a:solidFill>
                  <a:schemeClr val="tx1"/>
                </a:solidFill>
              </a:rPr>
              <a:t> HA, et al. </a:t>
            </a:r>
            <a:r>
              <a:rPr lang="en-US" sz="2100" i="1" dirty="0" smtClean="0">
                <a:solidFill>
                  <a:schemeClr val="tx1"/>
                </a:solidFill>
              </a:rPr>
              <a:t>J </a:t>
            </a:r>
            <a:r>
              <a:rPr lang="en-US" sz="2100" i="1" dirty="0" err="1" smtClean="0">
                <a:solidFill>
                  <a:schemeClr val="tx1"/>
                </a:solidFill>
              </a:rPr>
              <a:t>Nucl</a:t>
            </a:r>
            <a:r>
              <a:rPr lang="en-US" sz="2100" i="1" dirty="0" smtClean="0">
                <a:solidFill>
                  <a:schemeClr val="tx1"/>
                </a:solidFill>
              </a:rPr>
              <a:t> Med </a:t>
            </a:r>
            <a:r>
              <a:rPr lang="en-US" sz="2100" dirty="0" smtClean="0">
                <a:solidFill>
                  <a:schemeClr val="tx1"/>
                </a:solidFill>
              </a:rPr>
              <a:t>2003;44(3) 1263-1266 (online) </a:t>
            </a:r>
            <a:r>
              <a:rPr lang="en-US" sz="2100" dirty="0" smtClean="0">
                <a:solidFill>
                  <a:schemeClr val="tx1"/>
                </a:solidFill>
                <a:hlinkClick r:id="rId6"/>
              </a:rPr>
              <a:t>http://jnm.snmjournals.org/content/44/8/1263.full</a:t>
            </a:r>
            <a:r>
              <a:rPr lang="en-US" sz="2100" dirty="0" smtClean="0">
                <a:solidFill>
                  <a:schemeClr val="tx1"/>
                </a:solidFill>
              </a:rPr>
              <a:t>.</a:t>
            </a:r>
          </a:p>
          <a:p>
            <a:pPr>
              <a:buClrTx/>
              <a:buFont typeface="+mj-lt"/>
              <a:buAutoNum type="arabicPeriod"/>
            </a:pPr>
            <a:r>
              <a:rPr lang="en-US" sz="2100" dirty="0" err="1" smtClean="0">
                <a:solidFill>
                  <a:schemeClr val="tx1"/>
                </a:solidFill>
              </a:rPr>
              <a:t>Achnog</a:t>
            </a:r>
            <a:r>
              <a:rPr lang="en-US" sz="2100" dirty="0" smtClean="0">
                <a:solidFill>
                  <a:schemeClr val="tx1"/>
                </a:solidFill>
              </a:rPr>
              <a:t> DM, et al.  </a:t>
            </a:r>
            <a:r>
              <a:rPr lang="en-US" sz="2100" dirty="0" err="1" smtClean="0">
                <a:solidFill>
                  <a:schemeClr val="tx1"/>
                </a:solidFill>
              </a:rPr>
              <a:t>Clin</a:t>
            </a:r>
            <a:r>
              <a:rPr lang="en-US" sz="2100" dirty="0" smtClean="0">
                <a:solidFill>
                  <a:schemeClr val="tx1"/>
                </a:solidFill>
              </a:rPr>
              <a:t> </a:t>
            </a:r>
            <a:r>
              <a:rPr lang="en-US" sz="2100" dirty="0" err="1" smtClean="0">
                <a:solidFill>
                  <a:schemeClr val="tx1"/>
                </a:solidFill>
              </a:rPr>
              <a:t>Nucl</a:t>
            </a:r>
            <a:r>
              <a:rPr lang="en-US" sz="2100" dirty="0" smtClean="0">
                <a:solidFill>
                  <a:schemeClr val="tx1"/>
                </a:solidFill>
              </a:rPr>
              <a:t> Med 1999;NOv24(11):837-841 (online) </a:t>
            </a:r>
            <a:r>
              <a:rPr lang="en-US" sz="2100" dirty="0" smtClean="0">
                <a:solidFill>
                  <a:schemeClr val="tx1"/>
                </a:solidFill>
                <a:hlinkClick r:id="rId7"/>
              </a:rPr>
              <a:t>https://pubmed.ncbi.nlm.nih.gov/10551461/  </a:t>
            </a:r>
            <a:endParaRPr lang="en-US" sz="2100" dirty="0" smtClean="0">
              <a:solidFill>
                <a:schemeClr val="tx1"/>
              </a:solidFill>
            </a:endParaRPr>
          </a:p>
          <a:p>
            <a:pPr>
              <a:buClrTx/>
              <a:buFont typeface="+mj-lt"/>
              <a:buAutoNum type="arabicPeriod"/>
            </a:pPr>
            <a:r>
              <a:rPr lang="en-US" sz="2000" dirty="0"/>
              <a:t>Krishnamurthy, GT, et al. Comparison of Fatty Meal and Intravenous Cholecystokinin Infusion for Gallbladder Ejection Fraction. (online) </a:t>
            </a:r>
            <a:r>
              <a:rPr lang="en-US" sz="2000" dirty="0">
                <a:hlinkClick r:id="rId8"/>
              </a:rPr>
              <a:t>http://jnm.snmjournals.org/content/43/12/1603.full.pdf+html</a:t>
            </a:r>
            <a:r>
              <a:rPr lang="en-US" sz="2000" dirty="0"/>
              <a:t>. </a:t>
            </a:r>
            <a:r>
              <a:rPr lang="en-US" sz="2000" i="1" dirty="0"/>
              <a:t>J </a:t>
            </a:r>
            <a:r>
              <a:rPr lang="en-US" sz="2000" i="1" dirty="0" err="1"/>
              <a:t>Nucl</a:t>
            </a:r>
            <a:r>
              <a:rPr lang="en-US" sz="2000" i="1" dirty="0"/>
              <a:t> Med December 1, 2002 vol. 43 no. 12 1603-1610 </a:t>
            </a:r>
            <a:endParaRPr lang="en-US" sz="2100" dirty="0" smtClean="0">
              <a:solidFill>
                <a:schemeClr val="tx1"/>
              </a:solidFill>
            </a:endParaRPr>
          </a:p>
          <a:p>
            <a:pPr>
              <a:buClrTx/>
              <a:buFont typeface="+mj-lt"/>
              <a:buAutoNum type="arabicPeriod"/>
            </a:pPr>
            <a:endParaRPr lang="en-US" sz="2400" dirty="0" smtClean="0">
              <a:solidFill>
                <a:schemeClr val="tx1"/>
              </a:solidFill>
            </a:endParaRPr>
          </a:p>
          <a:p>
            <a:pPr marL="0" indent="0">
              <a:buNone/>
            </a:pPr>
            <a:endParaRPr lang="en-US" dirty="0" smtClean="0"/>
          </a:p>
          <a:p>
            <a:pPr>
              <a:buAutoNum type="arabicPeriod" startAt="6"/>
            </a:pPr>
            <a:endParaRPr lang="en-US" dirty="0" smtClean="0"/>
          </a:p>
          <a:p>
            <a:endParaRPr lang="en-US" dirty="0" smtClean="0"/>
          </a:p>
          <a:p>
            <a:endParaRPr lang="en-US" dirty="0"/>
          </a:p>
        </p:txBody>
      </p:sp>
    </p:spTree>
    <p:extLst>
      <p:ext uri="{BB962C8B-B14F-4D97-AF65-F5344CB8AC3E}">
        <p14:creationId xmlns:p14="http://schemas.microsoft.com/office/powerpoint/2010/main" val="42591013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1E3CF9-6C6D-4AA7-A780-B66FA963F98B}"/>
              </a:ext>
            </a:extLst>
          </p:cNvPr>
          <p:cNvSpPr/>
          <p:nvPr/>
        </p:nvSpPr>
        <p:spPr>
          <a:xfrm>
            <a:off x="2307401" y="1231132"/>
            <a:ext cx="8453438" cy="4013599"/>
          </a:xfrm>
          <a:prstGeom prst="rect">
            <a:avLst/>
          </a:prstGeom>
        </p:spPr>
        <p:txBody>
          <a:bodyPr wrap="square">
            <a:spAutoFit/>
          </a:bodyPr>
          <a:lstStyle/>
          <a:p>
            <a:pPr>
              <a:lnSpc>
                <a:spcPct val="107000"/>
              </a:lnSpc>
            </a:pPr>
            <a:r>
              <a:rPr lang="en-US" sz="2400">
                <a:ea typeface="Calibri" panose="020F0502020204030204" pitchFamily="34" charset="0"/>
                <a:cs typeface="Times New Roman" panose="02020603050405020304" pitchFamily="18" charset="0"/>
              </a:rPr>
              <a:t>This online educational activity is provided free of charge to nuclear medicine technologists through funding by The American Registry of Radiologic Technologists (ARRT) to the Society of Nuclear Medicine and Molecular Imaging (SNMMI). </a:t>
            </a:r>
          </a:p>
          <a:p>
            <a:pPr>
              <a:lnSpc>
                <a:spcPct val="107000"/>
              </a:lnSpc>
            </a:pPr>
            <a:endParaRPr lang="en-US" sz="2400">
              <a:ea typeface="Calibri" panose="020F0502020204030204" pitchFamily="34" charset="0"/>
              <a:cs typeface="Times New Roman" panose="02020603050405020304" pitchFamily="18" charset="0"/>
            </a:endParaRPr>
          </a:p>
          <a:p>
            <a:pPr>
              <a:lnSpc>
                <a:spcPct val="107000"/>
              </a:lnSpc>
            </a:pPr>
            <a:r>
              <a:rPr lang="en-US" sz="2400">
                <a:ea typeface="Calibri" panose="020F0502020204030204" pitchFamily="34" charset="0"/>
                <a:cs typeface="Times New Roman" panose="02020603050405020304" pitchFamily="18" charset="0"/>
              </a:rPr>
              <a:t>The clinical refreshers are the property of SNMMI, who also possesses the copyright in the works and makes them available to interested health care professionals via a license.  </a:t>
            </a:r>
          </a:p>
        </p:txBody>
      </p:sp>
    </p:spTree>
    <p:extLst>
      <p:ext uri="{BB962C8B-B14F-4D97-AF65-F5344CB8AC3E}">
        <p14:creationId xmlns:p14="http://schemas.microsoft.com/office/powerpoint/2010/main" val="67802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536C4-781C-47CA-BE0D-0E91A1C7D95B}"/>
              </a:ext>
            </a:extLst>
          </p:cNvPr>
          <p:cNvSpPr>
            <a:spLocks noGrp="1"/>
          </p:cNvSpPr>
          <p:nvPr>
            <p:ph type="title"/>
          </p:nvPr>
        </p:nvSpPr>
        <p:spPr>
          <a:xfrm>
            <a:off x="1897915" y="384624"/>
            <a:ext cx="8911687" cy="638633"/>
          </a:xfrm>
        </p:spPr>
        <p:txBody>
          <a:bodyPr>
            <a:normAutofit/>
          </a:bodyPr>
          <a:lstStyle/>
          <a:p>
            <a:r>
              <a:rPr lang="en-US" sz="3200" dirty="0"/>
              <a:t>Background</a:t>
            </a:r>
          </a:p>
        </p:txBody>
      </p:sp>
      <p:sp>
        <p:nvSpPr>
          <p:cNvPr id="3" name="Content Placeholder 2">
            <a:extLst>
              <a:ext uri="{FF2B5EF4-FFF2-40B4-BE49-F238E27FC236}">
                <a16:creationId xmlns:a16="http://schemas.microsoft.com/office/drawing/2014/main" id="{17597B49-0124-41DE-9ECC-42367B5D7971}"/>
              </a:ext>
            </a:extLst>
          </p:cNvPr>
          <p:cNvSpPr>
            <a:spLocks noGrp="1"/>
          </p:cNvSpPr>
          <p:nvPr>
            <p:ph idx="1"/>
          </p:nvPr>
        </p:nvSpPr>
        <p:spPr>
          <a:xfrm>
            <a:off x="2031248" y="1209988"/>
            <a:ext cx="9817326" cy="4713515"/>
          </a:xfrm>
        </p:spPr>
        <p:txBody>
          <a:bodyPr>
            <a:normAutofit/>
          </a:bodyPr>
          <a:lstStyle/>
          <a:p>
            <a:r>
              <a:rPr lang="en-US" sz="2400"/>
              <a:t>1950s: Iodine-131 Rose Bengal used to evaluate hepatic uptake and excretion, neonatal hepatitis vs biliary arteria</a:t>
            </a:r>
          </a:p>
          <a:p>
            <a:pPr lvl="1"/>
            <a:r>
              <a:rPr lang="en-US" sz="2000"/>
              <a:t>Scintillation </a:t>
            </a:r>
            <a:r>
              <a:rPr lang="en-US" sz="2000" dirty="0"/>
              <a:t>well counters </a:t>
            </a:r>
            <a:r>
              <a:rPr lang="en-US" sz="2000"/>
              <a:t>and probes</a:t>
            </a:r>
            <a:endParaRPr lang="en-US" sz="2000" baseline="30000" dirty="0"/>
          </a:p>
          <a:p>
            <a:pPr lvl="1"/>
            <a:r>
              <a:rPr lang="en-US" sz="2000" dirty="0"/>
              <a:t>Slow transit time and high </a:t>
            </a:r>
            <a:r>
              <a:rPr lang="en-US" sz="2000"/>
              <a:t>radiation burden</a:t>
            </a:r>
            <a:endParaRPr lang="en-US" sz="2000" dirty="0"/>
          </a:p>
          <a:p>
            <a:r>
              <a:rPr lang="en-US" sz="2400"/>
              <a:t>Late1970s and 1980: technetium radiopharmaceuticals became the standard</a:t>
            </a:r>
            <a:endParaRPr lang="en-US" sz="2400" dirty="0"/>
          </a:p>
          <a:p>
            <a:pPr lvl="1"/>
            <a:r>
              <a:rPr lang="en-US" sz="2000" dirty="0"/>
              <a:t>Improved resolution</a:t>
            </a:r>
          </a:p>
          <a:p>
            <a:pPr lvl="1"/>
            <a:r>
              <a:rPr lang="en-US" sz="2000" dirty="0"/>
              <a:t>Reduced radiation burden</a:t>
            </a:r>
          </a:p>
          <a:p>
            <a:pPr lvl="1"/>
            <a:r>
              <a:rPr lang="en-US" sz="2000" dirty="0"/>
              <a:t>Applicable to current gamma camera technology</a:t>
            </a:r>
          </a:p>
          <a:p>
            <a:r>
              <a:rPr lang="en-US" sz="2400"/>
              <a:t>“</a:t>
            </a:r>
            <a:r>
              <a:rPr lang="en-US" sz="2400" dirty="0"/>
              <a:t>HIDA” is the general </a:t>
            </a:r>
            <a:r>
              <a:rPr lang="en-US" sz="2400"/>
              <a:t>term for any technetium-</a:t>
            </a:r>
            <a:r>
              <a:rPr lang="en-US" sz="2200"/>
              <a:t>based </a:t>
            </a:r>
            <a:r>
              <a:rPr lang="en-US" sz="2200" dirty="0"/>
              <a:t>hepatobiliary radiopharmaceutical</a:t>
            </a:r>
          </a:p>
          <a:p>
            <a:endParaRPr lang="en-US" dirty="0"/>
          </a:p>
        </p:txBody>
      </p:sp>
    </p:spTree>
    <p:extLst>
      <p:ext uri="{BB962C8B-B14F-4D97-AF65-F5344CB8AC3E}">
        <p14:creationId xmlns:p14="http://schemas.microsoft.com/office/powerpoint/2010/main" val="374026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A740C-2B2C-468B-B240-16176A70694B}"/>
              </a:ext>
            </a:extLst>
          </p:cNvPr>
          <p:cNvSpPr>
            <a:spLocks noGrp="1"/>
          </p:cNvSpPr>
          <p:nvPr>
            <p:ph type="title"/>
          </p:nvPr>
        </p:nvSpPr>
        <p:spPr>
          <a:xfrm>
            <a:off x="1812502" y="496362"/>
            <a:ext cx="8911687" cy="801919"/>
          </a:xfrm>
        </p:spPr>
        <p:txBody>
          <a:bodyPr>
            <a:normAutofit/>
          </a:bodyPr>
          <a:lstStyle/>
          <a:p>
            <a:r>
              <a:rPr lang="en-US" sz="3200" dirty="0"/>
              <a:t>Rationale</a:t>
            </a:r>
          </a:p>
        </p:txBody>
      </p:sp>
      <p:sp>
        <p:nvSpPr>
          <p:cNvPr id="3" name="Content Placeholder 2">
            <a:extLst>
              <a:ext uri="{FF2B5EF4-FFF2-40B4-BE49-F238E27FC236}">
                <a16:creationId xmlns:a16="http://schemas.microsoft.com/office/drawing/2014/main" id="{22F763AB-780F-4FE6-ABD1-6D2D5BED637A}"/>
              </a:ext>
            </a:extLst>
          </p:cNvPr>
          <p:cNvSpPr>
            <a:spLocks noGrp="1"/>
          </p:cNvSpPr>
          <p:nvPr>
            <p:ph sz="half" idx="1"/>
          </p:nvPr>
        </p:nvSpPr>
        <p:spPr>
          <a:xfrm>
            <a:off x="1812502" y="1972378"/>
            <a:ext cx="7105720" cy="4554084"/>
          </a:xfrm>
        </p:spPr>
        <p:txBody>
          <a:bodyPr/>
          <a:lstStyle/>
          <a:p>
            <a:endParaRPr lang="en-US" sz="2400"/>
          </a:p>
          <a:p>
            <a:endParaRPr lang="en-US" sz="2400"/>
          </a:p>
          <a:p>
            <a:endParaRPr lang="en-US"/>
          </a:p>
        </p:txBody>
      </p:sp>
      <p:pic>
        <p:nvPicPr>
          <p:cNvPr id="7" name="Content Placeholder 5">
            <a:extLst>
              <a:ext uri="{FF2B5EF4-FFF2-40B4-BE49-F238E27FC236}">
                <a16:creationId xmlns:a16="http://schemas.microsoft.com/office/drawing/2014/main" id="{7900A9FA-262D-40EF-8110-43DAD68CA2F7}"/>
              </a:ext>
            </a:extLst>
          </p:cNvPr>
          <p:cNvPicPr>
            <a:picLocks noChangeAspect="1"/>
          </p:cNvPicPr>
          <p:nvPr/>
        </p:nvPicPr>
        <p:blipFill rotWithShape="1">
          <a:blip r:embed="rId2">
            <a:extLst>
              <a:ext uri="{28A0092B-C50C-407E-A947-70E740481C1C}">
                <a14:useLocalDpi xmlns:a14="http://schemas.microsoft.com/office/drawing/2010/main" val="0"/>
              </a:ext>
            </a:extLst>
          </a:blip>
          <a:srcRect t="12394" b="11896"/>
          <a:stretch/>
        </p:blipFill>
        <p:spPr>
          <a:xfrm>
            <a:off x="7669596" y="449533"/>
            <a:ext cx="2835932" cy="3206044"/>
          </a:xfrm>
          <a:prstGeom prst="rect">
            <a:avLst/>
          </a:prstGeom>
          <a:ln w="19050">
            <a:solidFill>
              <a:schemeClr val="tx1"/>
            </a:solidFill>
          </a:ln>
        </p:spPr>
      </p:pic>
      <p:sp>
        <p:nvSpPr>
          <p:cNvPr id="9" name="Rectangle 8">
            <a:extLst>
              <a:ext uri="{FF2B5EF4-FFF2-40B4-BE49-F238E27FC236}">
                <a16:creationId xmlns:a16="http://schemas.microsoft.com/office/drawing/2014/main" id="{CEA1B2BE-B8C6-4DD1-894E-A1B31F478DC3}"/>
              </a:ext>
            </a:extLst>
          </p:cNvPr>
          <p:cNvSpPr/>
          <p:nvPr/>
        </p:nvSpPr>
        <p:spPr>
          <a:xfrm>
            <a:off x="1668386" y="1459575"/>
            <a:ext cx="5194584" cy="4667945"/>
          </a:xfrm>
          <a:prstGeom prst="rect">
            <a:avLst/>
          </a:prstGeom>
        </p:spPr>
        <p:txBody>
          <a:bodyPr wrap="square">
            <a:spAutoFit/>
          </a:bodyPr>
          <a:lstStyle/>
          <a:p>
            <a:pPr marL="342900" lvl="0" indent="-342900" defTabSz="457200">
              <a:spcBef>
                <a:spcPts val="1000"/>
              </a:spcBef>
              <a:buClr>
                <a:srgbClr val="A53010"/>
              </a:buClr>
              <a:buFont typeface="Wingdings 3" charset="2"/>
              <a:buChar char=""/>
            </a:pPr>
            <a:r>
              <a:rPr lang="en-US" sz="2400">
                <a:solidFill>
                  <a:prstClr val="black">
                    <a:lumMod val="75000"/>
                    <a:lumOff val="25000"/>
                  </a:prstClr>
                </a:solidFill>
              </a:rPr>
              <a:t>After IV administration of HIDA, hepatocytes pick up tracer</a:t>
            </a:r>
          </a:p>
          <a:p>
            <a:pPr marL="342900" lvl="0" indent="-342900" defTabSz="457200">
              <a:spcBef>
                <a:spcPts val="1000"/>
              </a:spcBef>
              <a:buClr>
                <a:srgbClr val="A53010"/>
              </a:buClr>
              <a:buFont typeface="Wingdings 3" charset="2"/>
              <a:buChar char=""/>
            </a:pPr>
            <a:r>
              <a:rPr lang="en-US" sz="2400">
                <a:solidFill>
                  <a:prstClr val="black">
                    <a:lumMod val="75000"/>
                    <a:lumOff val="25000"/>
                  </a:prstClr>
                </a:solidFill>
              </a:rPr>
              <a:t>HIDA and bilirubin compete for the same sites on hepatocytes</a:t>
            </a:r>
          </a:p>
          <a:p>
            <a:pPr marL="342900" lvl="0" indent="-342900" defTabSz="457200">
              <a:spcBef>
                <a:spcPts val="1000"/>
              </a:spcBef>
              <a:buClr>
                <a:srgbClr val="A53010"/>
              </a:buClr>
              <a:buFont typeface="Wingdings 3" charset="2"/>
              <a:buChar char=""/>
            </a:pPr>
            <a:r>
              <a:rPr lang="en-US" sz="2400">
                <a:solidFill>
                  <a:prstClr val="black">
                    <a:lumMod val="75000"/>
                    <a:lumOff val="25000"/>
                  </a:prstClr>
                </a:solidFill>
              </a:rPr>
              <a:t>HIDA becomes incorporated into the production of bile</a:t>
            </a:r>
          </a:p>
          <a:p>
            <a:pPr marL="342900" lvl="0" indent="-342900" defTabSz="457200">
              <a:spcBef>
                <a:spcPts val="1000"/>
              </a:spcBef>
              <a:buClr>
                <a:srgbClr val="A53010"/>
              </a:buClr>
              <a:buFont typeface="Wingdings 3" charset="2"/>
              <a:buChar char=""/>
            </a:pPr>
            <a:r>
              <a:rPr lang="en-US" sz="2400">
                <a:solidFill>
                  <a:prstClr val="black">
                    <a:lumMod val="75000"/>
                    <a:lumOff val="25000"/>
                  </a:prstClr>
                </a:solidFill>
              </a:rPr>
              <a:t>Excessive levels of bilirubin (&gt;20mg/dL) may effect and/or reduce HIDA uptake</a:t>
            </a:r>
          </a:p>
          <a:p>
            <a:pPr marL="342900" lvl="0" indent="-342900" defTabSz="457200">
              <a:spcBef>
                <a:spcPts val="1000"/>
              </a:spcBef>
              <a:buClr>
                <a:srgbClr val="A53010"/>
              </a:buClr>
              <a:buFont typeface="Wingdings 3" charset="2"/>
              <a:buChar char=""/>
            </a:pPr>
            <a:r>
              <a:rPr lang="en-US" sz="2400">
                <a:solidFill>
                  <a:prstClr val="black">
                    <a:lumMod val="75000"/>
                    <a:lumOff val="25000"/>
                  </a:prstClr>
                </a:solidFill>
              </a:rPr>
              <a:t>The presence or lack thereof may indicate a problem</a:t>
            </a:r>
          </a:p>
        </p:txBody>
      </p:sp>
      <p:sp>
        <p:nvSpPr>
          <p:cNvPr id="10" name="Rectangle 9">
            <a:extLst>
              <a:ext uri="{FF2B5EF4-FFF2-40B4-BE49-F238E27FC236}">
                <a16:creationId xmlns:a16="http://schemas.microsoft.com/office/drawing/2014/main" id="{C2B637CB-78C7-4B0B-BDDB-8A5EFAC1BCFC}"/>
              </a:ext>
            </a:extLst>
          </p:cNvPr>
          <p:cNvSpPr/>
          <p:nvPr/>
        </p:nvSpPr>
        <p:spPr>
          <a:xfrm>
            <a:off x="6718853" y="3876976"/>
            <a:ext cx="5194584" cy="2031325"/>
          </a:xfrm>
          <a:prstGeom prst="rect">
            <a:avLst/>
          </a:prstGeom>
        </p:spPr>
        <p:txBody>
          <a:bodyPr wrap="square">
            <a:spAutoFit/>
          </a:bodyPr>
          <a:lstStyle/>
          <a:p>
            <a:pPr lvl="1"/>
            <a:r>
              <a:rPr lang="en-US"/>
              <a:t>HIDA flows to the right/left hepatic ducts (R/LHD), fown the common hepatic duct (CHD), into the cystic duct (CD)/gall bladder (GB), fown the common bile duct (CBD), passes the sphincter of oddi (SOO), and dumps into the duodenum (D), or small intestine.</a:t>
            </a:r>
          </a:p>
        </p:txBody>
      </p:sp>
      <p:sp>
        <p:nvSpPr>
          <p:cNvPr id="4" name="Rectangle 3">
            <a:extLst>
              <a:ext uri="{FF2B5EF4-FFF2-40B4-BE49-F238E27FC236}">
                <a16:creationId xmlns:a16="http://schemas.microsoft.com/office/drawing/2014/main" id="{3093B84E-18C6-4CBA-B02E-848AEA9BA8F3}"/>
              </a:ext>
            </a:extLst>
          </p:cNvPr>
          <p:cNvSpPr/>
          <p:nvPr/>
        </p:nvSpPr>
        <p:spPr>
          <a:xfrm>
            <a:off x="7338680" y="5819743"/>
            <a:ext cx="3954929" cy="307777"/>
          </a:xfrm>
          <a:prstGeom prst="rect">
            <a:avLst/>
          </a:prstGeom>
        </p:spPr>
        <p:txBody>
          <a:bodyPr wrap="none">
            <a:spAutoFit/>
          </a:bodyPr>
          <a:lstStyle/>
          <a:p>
            <a:pPr lvl="1"/>
            <a:r>
              <a:rPr lang="en-US" sz="1400">
                <a:hlinkClick r:id="rId3"/>
              </a:rPr>
              <a:t>www.people.vcu.edu/~mhcrosthwait</a:t>
            </a:r>
            <a:r>
              <a:rPr lang="en-US" sz="1400"/>
              <a:t>.</a:t>
            </a:r>
            <a:endParaRPr lang="en-US" sz="1400">
              <a:solidFill>
                <a:srgbClr val="FF0000"/>
              </a:solidFill>
            </a:endParaRPr>
          </a:p>
        </p:txBody>
      </p:sp>
    </p:spTree>
    <p:extLst>
      <p:ext uri="{BB962C8B-B14F-4D97-AF65-F5344CB8AC3E}">
        <p14:creationId xmlns:p14="http://schemas.microsoft.com/office/powerpoint/2010/main" val="2646630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FEFC-DB4E-48F9-B777-61163D75855F}"/>
              </a:ext>
            </a:extLst>
          </p:cNvPr>
          <p:cNvSpPr>
            <a:spLocks noGrp="1"/>
          </p:cNvSpPr>
          <p:nvPr>
            <p:ph type="title"/>
          </p:nvPr>
        </p:nvSpPr>
        <p:spPr>
          <a:xfrm>
            <a:off x="1904303" y="421716"/>
            <a:ext cx="8911687" cy="671290"/>
          </a:xfrm>
        </p:spPr>
        <p:txBody>
          <a:bodyPr>
            <a:normAutofit/>
          </a:bodyPr>
          <a:lstStyle/>
          <a:p>
            <a:r>
              <a:rPr lang="en-US" sz="3200" dirty="0"/>
              <a:t>Indications</a:t>
            </a:r>
            <a:r>
              <a:rPr lang="en-US" sz="2800" baseline="30000" dirty="0"/>
              <a:t>7</a:t>
            </a:r>
            <a:endParaRPr lang="en-US" sz="3200" baseline="30000" dirty="0"/>
          </a:p>
        </p:txBody>
      </p:sp>
      <p:sp>
        <p:nvSpPr>
          <p:cNvPr id="3" name="Content Placeholder 2">
            <a:extLst>
              <a:ext uri="{FF2B5EF4-FFF2-40B4-BE49-F238E27FC236}">
                <a16:creationId xmlns:a16="http://schemas.microsoft.com/office/drawing/2014/main" id="{A95E5000-5BD5-4269-B20F-AF65DD0215B5}"/>
              </a:ext>
            </a:extLst>
          </p:cNvPr>
          <p:cNvSpPr>
            <a:spLocks noGrp="1"/>
          </p:cNvSpPr>
          <p:nvPr>
            <p:ph idx="1"/>
          </p:nvPr>
        </p:nvSpPr>
        <p:spPr>
          <a:xfrm>
            <a:off x="1999368" y="1093006"/>
            <a:ext cx="9944276" cy="5138058"/>
          </a:xfrm>
        </p:spPr>
        <p:txBody>
          <a:bodyPr>
            <a:normAutofit/>
          </a:bodyPr>
          <a:lstStyle/>
          <a:p>
            <a:r>
              <a:rPr lang="en-US" sz="2400"/>
              <a:t>Primary reason for a HIDA scan</a:t>
            </a:r>
          </a:p>
          <a:p>
            <a:pPr lvl="1"/>
            <a:r>
              <a:rPr lang="en-US" sz="2200"/>
              <a:t>Suspected cystic duct obstruction (acute cholecystitis) usually </a:t>
            </a:r>
            <a:r>
              <a:rPr lang="en-US" sz="2200" dirty="0"/>
              <a:t>caused by </a:t>
            </a:r>
            <a:r>
              <a:rPr lang="en-US" sz="2200"/>
              <a:t>a stone </a:t>
            </a:r>
            <a:r>
              <a:rPr lang="en-US" sz="2200" dirty="0"/>
              <a:t>lodged in the </a:t>
            </a:r>
            <a:r>
              <a:rPr lang="en-US" sz="2200"/>
              <a:t>cystic duct</a:t>
            </a:r>
            <a:endParaRPr lang="en-US" sz="2200" dirty="0"/>
          </a:p>
          <a:p>
            <a:pPr>
              <a:buClr>
                <a:srgbClr val="A53010"/>
              </a:buClr>
            </a:pPr>
            <a:r>
              <a:rPr lang="en-US" sz="2400"/>
              <a:t>Rule out any blockage along the hepatobiliary tree</a:t>
            </a:r>
          </a:p>
          <a:p>
            <a:pPr lvl="0">
              <a:buClr>
                <a:srgbClr val="A53010"/>
              </a:buClr>
            </a:pPr>
            <a:r>
              <a:rPr lang="en-US" sz="2400">
                <a:solidFill>
                  <a:prstClr val="black">
                    <a:lumMod val="75000"/>
                    <a:lumOff val="25000"/>
                  </a:prstClr>
                </a:solidFill>
              </a:rPr>
              <a:t>Assess outcome of a liver transplant; post-surgical leaks</a:t>
            </a:r>
          </a:p>
          <a:p>
            <a:pPr lvl="0">
              <a:buClr>
                <a:srgbClr val="A53010"/>
              </a:buClr>
            </a:pPr>
            <a:r>
              <a:rPr lang="en-US" sz="2400">
                <a:solidFill>
                  <a:prstClr val="black">
                    <a:lumMod val="75000"/>
                    <a:lumOff val="25000"/>
                  </a:prstClr>
                </a:solidFill>
              </a:rPr>
              <a:t>B</a:t>
            </a:r>
            <a:r>
              <a:rPr lang="en-US" sz="2400"/>
              <a:t>iliary atresia vs neonatal hepatitis </a:t>
            </a:r>
            <a:endParaRPr lang="en-US" sz="2400">
              <a:solidFill>
                <a:prstClr val="black">
                  <a:lumMod val="75000"/>
                  <a:lumOff val="25000"/>
                </a:prstClr>
              </a:solidFill>
            </a:endParaRPr>
          </a:p>
          <a:p>
            <a:r>
              <a:rPr lang="en-US" sz="2400">
                <a:solidFill>
                  <a:prstClr val="black">
                    <a:lumMod val="75000"/>
                    <a:lumOff val="25000"/>
                  </a:prstClr>
                </a:solidFill>
              </a:rPr>
              <a:t>Bile reflux</a:t>
            </a:r>
          </a:p>
          <a:p>
            <a:r>
              <a:rPr lang="en-US" sz="2400"/>
              <a:t>Patient symptoms</a:t>
            </a:r>
          </a:p>
          <a:p>
            <a:pPr lvl="1"/>
            <a:r>
              <a:rPr lang="en-US" sz="2200"/>
              <a:t>Pain in the right side of the </a:t>
            </a:r>
          </a:p>
          <a:p>
            <a:pPr marL="457200" lvl="1" indent="0">
              <a:buNone/>
            </a:pPr>
            <a:r>
              <a:rPr lang="en-US" sz="2200"/>
              <a:t>	abdomen</a:t>
            </a:r>
          </a:p>
          <a:p>
            <a:pPr lvl="1"/>
            <a:r>
              <a:rPr lang="en-US" sz="2400"/>
              <a:t>Jaundice</a:t>
            </a:r>
            <a:endParaRPr lang="en-US"/>
          </a:p>
        </p:txBody>
      </p:sp>
      <p:pic>
        <p:nvPicPr>
          <p:cNvPr id="4" name="Picture 3">
            <a:extLst>
              <a:ext uri="{FF2B5EF4-FFF2-40B4-BE49-F238E27FC236}">
                <a16:creationId xmlns:a16="http://schemas.microsoft.com/office/drawing/2014/main" id="{1C5E7447-7381-4413-A361-D5D242916F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4028" y="3980385"/>
            <a:ext cx="5169616" cy="2152057"/>
          </a:xfrm>
          <a:prstGeom prst="rect">
            <a:avLst/>
          </a:prstGeom>
        </p:spPr>
      </p:pic>
      <p:sp>
        <p:nvSpPr>
          <p:cNvPr id="5" name="Rectangle 4">
            <a:extLst>
              <a:ext uri="{FF2B5EF4-FFF2-40B4-BE49-F238E27FC236}">
                <a16:creationId xmlns:a16="http://schemas.microsoft.com/office/drawing/2014/main" id="{30A5CE24-90D4-472D-9CB5-B3E7047D347F}"/>
              </a:ext>
            </a:extLst>
          </p:cNvPr>
          <p:cNvSpPr/>
          <p:nvPr/>
        </p:nvSpPr>
        <p:spPr>
          <a:xfrm>
            <a:off x="6927319" y="6126487"/>
            <a:ext cx="5264681" cy="307777"/>
          </a:xfrm>
          <a:prstGeom prst="rect">
            <a:avLst/>
          </a:prstGeom>
        </p:spPr>
        <p:txBody>
          <a:bodyPr wrap="square">
            <a:spAutoFit/>
          </a:bodyPr>
          <a:lstStyle/>
          <a:p>
            <a:r>
              <a:rPr lang="en-US" sz="1400">
                <a:hlinkClick r:id="rId3"/>
              </a:rPr>
              <a:t>www.people.vcu.edu/~mhcrosthwait</a:t>
            </a:r>
            <a:r>
              <a:rPr lang="en-US" sz="1400">
                <a:solidFill>
                  <a:srgbClr val="FF0000"/>
                </a:solidFill>
              </a:rPr>
              <a:t>.</a:t>
            </a:r>
            <a:endParaRPr lang="en-US" sz="1400" dirty="0">
              <a:solidFill>
                <a:srgbClr val="FF0000"/>
              </a:solidFill>
            </a:endParaRPr>
          </a:p>
        </p:txBody>
      </p:sp>
    </p:spTree>
    <p:extLst>
      <p:ext uri="{BB962C8B-B14F-4D97-AF65-F5344CB8AC3E}">
        <p14:creationId xmlns:p14="http://schemas.microsoft.com/office/powerpoint/2010/main" val="4128401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49423-5BBC-44E8-8018-93996B9D0FA5}"/>
              </a:ext>
            </a:extLst>
          </p:cNvPr>
          <p:cNvSpPr>
            <a:spLocks noGrp="1"/>
          </p:cNvSpPr>
          <p:nvPr>
            <p:ph type="title"/>
          </p:nvPr>
        </p:nvSpPr>
        <p:spPr/>
        <p:txBody>
          <a:bodyPr>
            <a:normAutofit/>
          </a:bodyPr>
          <a:lstStyle/>
          <a:p>
            <a:r>
              <a:rPr lang="en-US" sz="3200" dirty="0"/>
              <a:t>Contraindications</a:t>
            </a:r>
            <a:r>
              <a:rPr lang="en-US" sz="3200" baseline="30000" dirty="0"/>
              <a:t>7</a:t>
            </a:r>
            <a:br>
              <a:rPr lang="en-US" sz="3200" baseline="30000" dirty="0"/>
            </a:br>
            <a:endParaRPr lang="en-US" sz="3200" dirty="0"/>
          </a:p>
        </p:txBody>
      </p:sp>
      <p:sp>
        <p:nvSpPr>
          <p:cNvPr id="3" name="Content Placeholder 2">
            <a:extLst>
              <a:ext uri="{FF2B5EF4-FFF2-40B4-BE49-F238E27FC236}">
                <a16:creationId xmlns:a16="http://schemas.microsoft.com/office/drawing/2014/main" id="{57698EC6-CB9A-4024-9C4E-B6D291F2C974}"/>
              </a:ext>
            </a:extLst>
          </p:cNvPr>
          <p:cNvSpPr>
            <a:spLocks noGrp="1"/>
          </p:cNvSpPr>
          <p:nvPr>
            <p:ph idx="1"/>
          </p:nvPr>
        </p:nvSpPr>
        <p:spPr>
          <a:xfrm>
            <a:off x="2589212" y="1502229"/>
            <a:ext cx="8915400" cy="4408993"/>
          </a:xfrm>
        </p:spPr>
        <p:txBody>
          <a:bodyPr>
            <a:normAutofit/>
          </a:bodyPr>
          <a:lstStyle/>
          <a:p>
            <a:r>
              <a:rPr lang="en-US" sz="2400"/>
              <a:t>Pregnancy or breastfeeding</a:t>
            </a:r>
          </a:p>
          <a:p>
            <a:pPr lvl="1"/>
            <a:r>
              <a:rPr lang="en-US" sz="2200"/>
              <a:t>Follow institutional guidelines</a:t>
            </a:r>
          </a:p>
          <a:p>
            <a:r>
              <a:rPr lang="en-US" sz="2400"/>
              <a:t>Hypersensitive to HIDA</a:t>
            </a:r>
          </a:p>
          <a:p>
            <a:r>
              <a:rPr lang="en-US" sz="2400"/>
              <a:t>Patient should be off of all opiates </a:t>
            </a:r>
          </a:p>
          <a:p>
            <a:pPr lvl="1"/>
            <a:r>
              <a:rPr lang="en-US" sz="2200"/>
              <a:t>May cause constriction of the SOO</a:t>
            </a:r>
          </a:p>
          <a:p>
            <a:r>
              <a:rPr lang="en-US" sz="2400"/>
              <a:t>NPO </a:t>
            </a:r>
            <a:r>
              <a:rPr lang="en-US" sz="2400">
                <a:sym typeface="Symbol" panose="05050102010706020507" pitchFamily="18" charset="2"/>
              </a:rPr>
              <a:t> </a:t>
            </a:r>
            <a:r>
              <a:rPr lang="en-US" sz="2400"/>
              <a:t>24 hrs </a:t>
            </a:r>
          </a:p>
          <a:p>
            <a:pPr lvl="1"/>
            <a:r>
              <a:rPr lang="en-US" sz="2200"/>
              <a:t>Causes GB stasis; requires </a:t>
            </a:r>
            <a:r>
              <a:rPr lang="en-US" sz="2200" dirty="0"/>
              <a:t>pre-treatment </a:t>
            </a:r>
            <a:r>
              <a:rPr lang="en-US" sz="2200"/>
              <a:t>of sincalide</a:t>
            </a:r>
            <a:endParaRPr lang="en-US" sz="2200" dirty="0"/>
          </a:p>
          <a:p>
            <a:endParaRPr lang="en-US" dirty="0"/>
          </a:p>
        </p:txBody>
      </p:sp>
    </p:spTree>
    <p:extLst>
      <p:ext uri="{BB962C8B-B14F-4D97-AF65-F5344CB8AC3E}">
        <p14:creationId xmlns:p14="http://schemas.microsoft.com/office/powerpoint/2010/main" val="3541748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1599-78AD-4AF2-867D-333EB7AF9907}"/>
              </a:ext>
            </a:extLst>
          </p:cNvPr>
          <p:cNvSpPr>
            <a:spLocks noGrp="1"/>
          </p:cNvSpPr>
          <p:nvPr>
            <p:ph type="title"/>
          </p:nvPr>
        </p:nvSpPr>
        <p:spPr>
          <a:xfrm>
            <a:off x="1768836" y="455175"/>
            <a:ext cx="8911687" cy="752736"/>
          </a:xfrm>
        </p:spPr>
        <p:txBody>
          <a:bodyPr>
            <a:normAutofit/>
          </a:bodyPr>
          <a:lstStyle/>
          <a:p>
            <a:r>
              <a:rPr lang="en-US" sz="3200" dirty="0"/>
              <a:t>Radiopharmaceuticals</a:t>
            </a:r>
            <a:r>
              <a:rPr lang="en-US" sz="3200" baseline="30000" dirty="0"/>
              <a:t>3</a:t>
            </a:r>
          </a:p>
        </p:txBody>
      </p:sp>
      <p:sp>
        <p:nvSpPr>
          <p:cNvPr id="3" name="Content Placeholder 2">
            <a:extLst>
              <a:ext uri="{FF2B5EF4-FFF2-40B4-BE49-F238E27FC236}">
                <a16:creationId xmlns:a16="http://schemas.microsoft.com/office/drawing/2014/main" id="{552D081B-70CB-4612-856B-9A8DE292BD6E}"/>
              </a:ext>
            </a:extLst>
          </p:cNvPr>
          <p:cNvSpPr>
            <a:spLocks noGrp="1"/>
          </p:cNvSpPr>
          <p:nvPr>
            <p:ph idx="1"/>
          </p:nvPr>
        </p:nvSpPr>
        <p:spPr>
          <a:xfrm>
            <a:off x="1878415" y="1126671"/>
            <a:ext cx="9715274" cy="4604657"/>
          </a:xfrm>
        </p:spPr>
        <p:txBody>
          <a:bodyPr>
            <a:normAutofit/>
          </a:bodyPr>
          <a:lstStyle/>
          <a:p>
            <a:r>
              <a:rPr lang="en-US" sz="2400" baseline="30000" dirty="0"/>
              <a:t>99m</a:t>
            </a:r>
            <a:r>
              <a:rPr lang="en-US" sz="2400" dirty="0"/>
              <a:t>Tc-Lidofenin (HIDA)</a:t>
            </a:r>
            <a:endParaRPr lang="en-US" sz="2400" baseline="30000" dirty="0"/>
          </a:p>
          <a:p>
            <a:pPr lvl="1"/>
            <a:r>
              <a:rPr lang="en-US" sz="2000" dirty="0"/>
              <a:t>Limitation – poor imaging results when bilirubin level is greater than 8mg/dL</a:t>
            </a:r>
            <a:r>
              <a:rPr lang="en-US" sz="2000" baseline="30000" dirty="0"/>
              <a:t>2</a:t>
            </a:r>
          </a:p>
          <a:p>
            <a:pPr lvl="1"/>
            <a:r>
              <a:rPr lang="en-US" sz="2000" dirty="0"/>
              <a:t>Patients with normal liver functions -15% is excreted by the kidneys </a:t>
            </a:r>
          </a:p>
          <a:p>
            <a:r>
              <a:rPr lang="en-US" sz="2400" baseline="30000" dirty="0"/>
              <a:t>99m</a:t>
            </a:r>
            <a:r>
              <a:rPr lang="en-US" sz="2400" dirty="0"/>
              <a:t>Tc Disofenin (DISIDA/Hepatolite) </a:t>
            </a:r>
          </a:p>
          <a:p>
            <a:pPr lvl="1"/>
            <a:r>
              <a:rPr lang="en-US" sz="2000" dirty="0"/>
              <a:t>Increased uptake in the liver with less renal excretion</a:t>
            </a:r>
          </a:p>
          <a:p>
            <a:pPr lvl="1"/>
            <a:r>
              <a:rPr lang="en-US" sz="2000" dirty="0"/>
              <a:t>Hepatic tree visualized up to 20mg/</a:t>
            </a:r>
            <a:r>
              <a:rPr lang="en-US" sz="2000" dirty="0" err="1"/>
              <a:t>dL</a:t>
            </a:r>
            <a:r>
              <a:rPr lang="en-US" sz="2000" dirty="0"/>
              <a:t> of bilirubin</a:t>
            </a:r>
          </a:p>
          <a:p>
            <a:r>
              <a:rPr lang="en-US" sz="2400" baseline="30000" dirty="0"/>
              <a:t>99m</a:t>
            </a:r>
            <a:r>
              <a:rPr lang="en-US" sz="2400" dirty="0"/>
              <a:t>Tc Mebrofenin (BROMIDA/Choletec) were later developed </a:t>
            </a:r>
          </a:p>
          <a:p>
            <a:pPr lvl="1"/>
            <a:r>
              <a:rPr lang="en-US" sz="2000" dirty="0"/>
              <a:t>Has 98% hepatobiliary uptake</a:t>
            </a:r>
          </a:p>
          <a:p>
            <a:pPr lvl="1"/>
            <a:r>
              <a:rPr lang="en-US" sz="2000" dirty="0"/>
              <a:t>Least effected by higher levels of bilirubin</a:t>
            </a:r>
          </a:p>
          <a:p>
            <a:endParaRPr lang="en-US" dirty="0"/>
          </a:p>
        </p:txBody>
      </p:sp>
    </p:spTree>
    <p:extLst>
      <p:ext uri="{BB962C8B-B14F-4D97-AF65-F5344CB8AC3E}">
        <p14:creationId xmlns:p14="http://schemas.microsoft.com/office/powerpoint/2010/main" val="2555861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80E2B-C082-4770-84AF-3C689B82883D}"/>
              </a:ext>
            </a:extLst>
          </p:cNvPr>
          <p:cNvSpPr>
            <a:spLocks noGrp="1"/>
          </p:cNvSpPr>
          <p:nvPr>
            <p:ph type="title"/>
          </p:nvPr>
        </p:nvSpPr>
        <p:spPr>
          <a:xfrm>
            <a:off x="2152659" y="714421"/>
            <a:ext cx="8911687" cy="1280890"/>
          </a:xfrm>
        </p:spPr>
        <p:txBody>
          <a:bodyPr>
            <a:normAutofit/>
          </a:bodyPr>
          <a:lstStyle/>
          <a:p>
            <a:r>
              <a:rPr lang="en-US" sz="3200" dirty="0"/>
              <a:t>Patient Medical History</a:t>
            </a:r>
            <a:r>
              <a:rPr lang="en-US" sz="3200" baseline="30000" dirty="0"/>
              <a:t>7</a:t>
            </a:r>
            <a:r>
              <a:rPr lang="en-US" sz="3200" dirty="0"/>
              <a:t> </a:t>
            </a:r>
          </a:p>
        </p:txBody>
      </p:sp>
      <p:sp>
        <p:nvSpPr>
          <p:cNvPr id="3" name="Content Placeholder 2">
            <a:extLst>
              <a:ext uri="{FF2B5EF4-FFF2-40B4-BE49-F238E27FC236}">
                <a16:creationId xmlns:a16="http://schemas.microsoft.com/office/drawing/2014/main" id="{F576B867-EB4F-4F94-A2B1-DB936D1756C9}"/>
              </a:ext>
            </a:extLst>
          </p:cNvPr>
          <p:cNvSpPr>
            <a:spLocks noGrp="1"/>
          </p:cNvSpPr>
          <p:nvPr>
            <p:ph idx="1"/>
          </p:nvPr>
        </p:nvSpPr>
        <p:spPr>
          <a:xfrm>
            <a:off x="2152659" y="1659064"/>
            <a:ext cx="8915400" cy="4376336"/>
          </a:xfrm>
        </p:spPr>
        <p:txBody>
          <a:bodyPr>
            <a:normAutofit/>
          </a:bodyPr>
          <a:lstStyle/>
          <a:p>
            <a:r>
              <a:rPr lang="en-US" sz="2400"/>
              <a:t>All medications, lab values and surgeries</a:t>
            </a:r>
          </a:p>
          <a:p>
            <a:r>
              <a:rPr lang="en-US" sz="2400"/>
              <a:t>Review previous imaging studies  </a:t>
            </a:r>
          </a:p>
          <a:p>
            <a:r>
              <a:rPr lang="en-US" sz="2400"/>
              <a:t>History of hepatobiliary problems: e.g., acute cholecystitis and stones</a:t>
            </a:r>
          </a:p>
          <a:p>
            <a:r>
              <a:rPr lang="en-US" sz="2400"/>
              <a:t>Problems following a cholecystectomy, other surgeries </a:t>
            </a:r>
          </a:p>
          <a:p>
            <a:pPr lvl="1"/>
            <a:r>
              <a:rPr lang="en-US" sz="2000"/>
              <a:t>Fever, </a:t>
            </a:r>
            <a:r>
              <a:rPr lang="en-US" sz="2000" dirty="0"/>
              <a:t>belly pain</a:t>
            </a:r>
            <a:r>
              <a:rPr lang="en-US" sz="2000"/>
              <a:t>, vomiting</a:t>
            </a:r>
            <a:endParaRPr lang="en-US" sz="2000" dirty="0"/>
          </a:p>
          <a:p>
            <a:r>
              <a:rPr lang="en-US" sz="2400"/>
              <a:t>New RUQ pain</a:t>
            </a:r>
          </a:p>
          <a:p>
            <a:r>
              <a:rPr lang="en-US" sz="2400"/>
              <a:t>In an infant, jaundice may indicate biliary atresia</a:t>
            </a:r>
          </a:p>
          <a:p>
            <a:endParaRPr lang="en-US" sz="2400" dirty="0"/>
          </a:p>
        </p:txBody>
      </p:sp>
    </p:spTree>
    <p:extLst>
      <p:ext uri="{BB962C8B-B14F-4D97-AF65-F5344CB8AC3E}">
        <p14:creationId xmlns:p14="http://schemas.microsoft.com/office/powerpoint/2010/main" val="106708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35711-4807-485F-A18A-B0CFD8534B87}"/>
              </a:ext>
            </a:extLst>
          </p:cNvPr>
          <p:cNvSpPr>
            <a:spLocks noGrp="1"/>
          </p:cNvSpPr>
          <p:nvPr>
            <p:ph type="title"/>
          </p:nvPr>
        </p:nvSpPr>
        <p:spPr>
          <a:xfrm>
            <a:off x="1855434" y="590243"/>
            <a:ext cx="8911687" cy="1280890"/>
          </a:xfrm>
        </p:spPr>
        <p:txBody>
          <a:bodyPr>
            <a:normAutofit/>
          </a:bodyPr>
          <a:lstStyle/>
          <a:p>
            <a:r>
              <a:rPr lang="en-US" sz="3200"/>
              <a:t>Patient Prep / Education</a:t>
            </a:r>
          </a:p>
        </p:txBody>
      </p:sp>
      <p:sp>
        <p:nvSpPr>
          <p:cNvPr id="3" name="Content Placeholder 2">
            <a:extLst>
              <a:ext uri="{FF2B5EF4-FFF2-40B4-BE49-F238E27FC236}">
                <a16:creationId xmlns:a16="http://schemas.microsoft.com/office/drawing/2014/main" id="{F13CFFA2-C708-4205-9F87-ED686CC917F0}"/>
              </a:ext>
            </a:extLst>
          </p:cNvPr>
          <p:cNvSpPr>
            <a:spLocks noGrp="1"/>
          </p:cNvSpPr>
          <p:nvPr>
            <p:ph idx="1"/>
          </p:nvPr>
        </p:nvSpPr>
        <p:spPr>
          <a:xfrm>
            <a:off x="1855433" y="1347414"/>
            <a:ext cx="9755995" cy="5314643"/>
          </a:xfrm>
        </p:spPr>
        <p:txBody>
          <a:bodyPr/>
          <a:lstStyle/>
          <a:p>
            <a:r>
              <a:rPr lang="en-US" sz="2400" dirty="0"/>
              <a:t>Patient Prep</a:t>
            </a:r>
          </a:p>
          <a:p>
            <a:pPr lvl="1"/>
            <a:r>
              <a:rPr lang="en-US" sz="2000" dirty="0"/>
              <a:t>NPO 4 - 6 </a:t>
            </a:r>
            <a:r>
              <a:rPr lang="en-US" sz="2000" dirty="0" err="1"/>
              <a:t>hrs</a:t>
            </a:r>
            <a:r>
              <a:rPr lang="en-US" sz="2000" dirty="0"/>
              <a:t>; &lt; 24 </a:t>
            </a:r>
            <a:r>
              <a:rPr lang="en-US" sz="2000" dirty="0" err="1"/>
              <a:t>hrs</a:t>
            </a:r>
            <a:endParaRPr lang="en-US" sz="2000" dirty="0"/>
          </a:p>
          <a:p>
            <a:pPr lvl="1"/>
            <a:r>
              <a:rPr lang="en-US" sz="2000" dirty="0"/>
              <a:t>Taken off TPN if applicable</a:t>
            </a:r>
          </a:p>
          <a:p>
            <a:pPr lvl="1"/>
            <a:r>
              <a:rPr lang="en-US" sz="2000" dirty="0"/>
              <a:t>D/C all forms of opiates</a:t>
            </a:r>
          </a:p>
          <a:p>
            <a:pPr marL="457200" lvl="1" indent="0">
              <a:buNone/>
            </a:pPr>
            <a:endParaRPr lang="en-US" sz="2000" dirty="0"/>
          </a:p>
          <a:p>
            <a:r>
              <a:rPr lang="en-US" sz="2400" dirty="0"/>
              <a:t>Patient Education </a:t>
            </a:r>
          </a:p>
          <a:p>
            <a:pPr marL="739775" lvl="2" indent="-333375"/>
            <a:r>
              <a:rPr lang="en-US" sz="2000" dirty="0"/>
              <a:t>Imaging lasts at least 1 hour; additional delayed images possible</a:t>
            </a:r>
          </a:p>
          <a:p>
            <a:pPr marL="739775" lvl="2" indent="-333375"/>
            <a:r>
              <a:rPr lang="en-US" sz="2000" dirty="0"/>
              <a:t>Stomach discomfort possible with sincalide</a:t>
            </a:r>
          </a:p>
          <a:p>
            <a:pPr marL="739775" lvl="2" indent="-333375"/>
            <a:r>
              <a:rPr lang="en-US" sz="2000" dirty="0"/>
              <a:t>Outpatients must have a designated driver in case morphine is used</a:t>
            </a:r>
          </a:p>
        </p:txBody>
      </p:sp>
    </p:spTree>
    <p:extLst>
      <p:ext uri="{BB962C8B-B14F-4D97-AF65-F5344CB8AC3E}">
        <p14:creationId xmlns:p14="http://schemas.microsoft.com/office/powerpoint/2010/main" val="1186782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4222</TotalTime>
  <Words>1766</Words>
  <Application>Microsoft Office PowerPoint</Application>
  <PresentationFormat>Widescreen</PresentationFormat>
  <Paragraphs>213</Paragraphs>
  <Slides>25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Century Gothic</vt:lpstr>
      <vt:lpstr>Symbol</vt:lpstr>
      <vt:lpstr>Times New Roman</vt:lpstr>
      <vt:lpstr>Wingdings 3</vt:lpstr>
      <vt:lpstr>Wisp</vt:lpstr>
      <vt:lpstr>PowerPoint Presentation</vt:lpstr>
      <vt:lpstr>Hepatobiliary Imaging</vt:lpstr>
      <vt:lpstr>Background</vt:lpstr>
      <vt:lpstr>Rationale</vt:lpstr>
      <vt:lpstr>Indications7</vt:lpstr>
      <vt:lpstr>Contraindications7 </vt:lpstr>
      <vt:lpstr>Radiopharmaceuticals3</vt:lpstr>
      <vt:lpstr>Patient Medical History7 </vt:lpstr>
      <vt:lpstr>Patient Prep / Education</vt:lpstr>
      <vt:lpstr>Imaging Preparations7</vt:lpstr>
      <vt:lpstr>General Acquisition Parameters </vt:lpstr>
      <vt:lpstr>Image Acquisition</vt:lpstr>
      <vt:lpstr>Image Acquisition (cont.)</vt:lpstr>
      <vt:lpstr>Sincalide/Kinevac Augmentation11 </vt:lpstr>
      <vt:lpstr>Compounding and Administering Kinevac</vt:lpstr>
      <vt:lpstr>Image Processing</vt:lpstr>
      <vt:lpstr>Substituting Sincalide9</vt:lpstr>
      <vt:lpstr>Combining MS with Kinevac</vt:lpstr>
      <vt:lpstr>Normal Hepatobiliary Scan – 1 Hour Dynamic</vt:lpstr>
      <vt:lpstr>Partial Obstruction</vt:lpstr>
      <vt:lpstr>Acute Cholecystitis</vt:lpstr>
      <vt:lpstr>Bile Leak</vt:lpstr>
      <vt:lpstr>Biliary Atresia</vt:lpstr>
      <vt:lpstr>References</vt:lpstr>
      <vt:lpstr>PowerPoint Presentation</vt:lpstr>
    </vt:vector>
  </TitlesOfParts>
  <Company>Adventist University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Nuclear Medicine Technologies:  Hardware and Software Advancements</dc:title>
  <dc:creator>Duncan, Elizabeth</dc:creator>
  <cp:lastModifiedBy>Mark H Crosthwaite</cp:lastModifiedBy>
  <cp:revision>387</cp:revision>
  <cp:lastPrinted>2019-12-20T18:39:23Z</cp:lastPrinted>
  <dcterms:created xsi:type="dcterms:W3CDTF">2014-03-02T12:10:18Z</dcterms:created>
  <dcterms:modified xsi:type="dcterms:W3CDTF">2020-10-26T13:14:48Z</dcterms:modified>
</cp:coreProperties>
</file>